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57" r:id="rId3"/>
    <p:sldId id="345" r:id="rId4"/>
    <p:sldId id="280" r:id="rId5"/>
    <p:sldId id="317" r:id="rId6"/>
    <p:sldId id="318" r:id="rId7"/>
    <p:sldId id="329" r:id="rId8"/>
    <p:sldId id="319" r:id="rId9"/>
    <p:sldId id="315" r:id="rId10"/>
    <p:sldId id="344" r:id="rId11"/>
    <p:sldId id="328" r:id="rId12"/>
    <p:sldId id="316" r:id="rId13"/>
    <p:sldId id="283" r:id="rId14"/>
    <p:sldId id="284" r:id="rId15"/>
    <p:sldId id="332" r:id="rId16"/>
    <p:sldId id="333" r:id="rId17"/>
    <p:sldId id="334" r:id="rId18"/>
    <p:sldId id="325" r:id="rId19"/>
    <p:sldId id="287" r:id="rId20"/>
    <p:sldId id="299" r:id="rId21"/>
    <p:sldId id="331" r:id="rId22"/>
    <p:sldId id="300" r:id="rId23"/>
    <p:sldId id="301" r:id="rId24"/>
    <p:sldId id="302" r:id="rId25"/>
    <p:sldId id="303" r:id="rId26"/>
    <p:sldId id="304" r:id="rId27"/>
    <p:sldId id="298" r:id="rId28"/>
    <p:sldId id="309" r:id="rId29"/>
    <p:sldId id="307" r:id="rId30"/>
    <p:sldId id="308" r:id="rId31"/>
    <p:sldId id="305" r:id="rId32"/>
    <p:sldId id="306" r:id="rId33"/>
    <p:sldId id="311" r:id="rId34"/>
    <p:sldId id="312" r:id="rId35"/>
    <p:sldId id="322" r:id="rId36"/>
    <p:sldId id="324" r:id="rId37"/>
    <p:sldId id="339" r:id="rId38"/>
    <p:sldId id="342" r:id="rId39"/>
    <p:sldId id="338" r:id="rId40"/>
    <p:sldId id="336" r:id="rId41"/>
    <p:sldId id="343"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0170" autoAdjust="0"/>
  </p:normalViewPr>
  <p:slideViewPr>
    <p:cSldViewPr>
      <p:cViewPr varScale="1">
        <p:scale>
          <a:sx n="71" d="100"/>
          <a:sy n="71" d="100"/>
        </p:scale>
        <p:origin x="11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3.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13607-2CF2-43D3-9ADA-6913CF8BF18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03AD7CD-350A-4662-BF64-96F65CB811FD}">
      <dgm:prSet/>
      <dgm:spPr/>
      <dgm:t>
        <a:bodyPr/>
        <a:lstStyle/>
        <a:p>
          <a:r>
            <a:rPr lang="en-GB"/>
            <a:t>Phonics also helps children to develop their speech and articulation of sounds.</a:t>
          </a:r>
          <a:r>
            <a:rPr lang="en-GB" b="1"/>
            <a:t> </a:t>
          </a:r>
          <a:endParaRPr lang="en-US"/>
        </a:p>
      </dgm:t>
    </dgm:pt>
    <dgm:pt modelId="{385B199D-C688-4530-8EBC-6D64E1D99522}" type="parTrans" cxnId="{01059738-3F46-401F-8193-9C8B8ECA188A}">
      <dgm:prSet/>
      <dgm:spPr/>
      <dgm:t>
        <a:bodyPr/>
        <a:lstStyle/>
        <a:p>
          <a:endParaRPr lang="en-US"/>
        </a:p>
      </dgm:t>
    </dgm:pt>
    <dgm:pt modelId="{0F44F7C7-B60E-44F8-BCCF-B5BC1FA49986}" type="sibTrans" cxnId="{01059738-3F46-401F-8193-9C8B8ECA188A}">
      <dgm:prSet/>
      <dgm:spPr/>
      <dgm:t>
        <a:bodyPr/>
        <a:lstStyle/>
        <a:p>
          <a:endParaRPr lang="en-US"/>
        </a:p>
      </dgm:t>
    </dgm:pt>
    <dgm:pt modelId="{0B5D08D8-71CB-4C38-A8D2-097D34324113}">
      <dgm:prSet/>
      <dgm:spPr/>
      <dgm:t>
        <a:bodyPr/>
        <a:lstStyle/>
        <a:p>
          <a:r>
            <a:rPr lang="en-GB"/>
            <a:t>Phonics helps children develop a love of reading.</a:t>
          </a:r>
          <a:endParaRPr lang="en-US"/>
        </a:p>
      </dgm:t>
    </dgm:pt>
    <dgm:pt modelId="{BC02A9E9-E567-4450-9C44-8A2F4A8CCEA3}" type="parTrans" cxnId="{B70E2742-2144-4CA7-951B-A836F8A9CF3A}">
      <dgm:prSet/>
      <dgm:spPr/>
      <dgm:t>
        <a:bodyPr/>
        <a:lstStyle/>
        <a:p>
          <a:endParaRPr lang="en-US"/>
        </a:p>
      </dgm:t>
    </dgm:pt>
    <dgm:pt modelId="{C0D59E1B-085A-4301-8894-5D4E72AA171A}" type="sibTrans" cxnId="{B70E2742-2144-4CA7-951B-A836F8A9CF3A}">
      <dgm:prSet/>
      <dgm:spPr/>
      <dgm:t>
        <a:bodyPr/>
        <a:lstStyle/>
        <a:p>
          <a:endParaRPr lang="en-US"/>
        </a:p>
      </dgm:t>
    </dgm:pt>
    <dgm:pt modelId="{F34F668D-6C82-4837-84B3-B029A5BCFFA6}">
      <dgm:prSet/>
      <dgm:spPr/>
      <dgm:t>
        <a:bodyPr/>
        <a:lstStyle/>
        <a:p>
          <a:r>
            <a:rPr lang="en-GB"/>
            <a:t>Phonics helps children learn to spell.</a:t>
          </a:r>
          <a:endParaRPr lang="en-US"/>
        </a:p>
      </dgm:t>
    </dgm:pt>
    <dgm:pt modelId="{F1CB6DD0-FA2F-4387-BEEF-4F15106F06E3}" type="parTrans" cxnId="{698DB1A3-9045-40EE-B269-380DCFD1461B}">
      <dgm:prSet/>
      <dgm:spPr/>
      <dgm:t>
        <a:bodyPr/>
        <a:lstStyle/>
        <a:p>
          <a:endParaRPr lang="en-US"/>
        </a:p>
      </dgm:t>
    </dgm:pt>
    <dgm:pt modelId="{37E293FA-67AC-47E1-8F69-561BEFCA4774}" type="sibTrans" cxnId="{698DB1A3-9045-40EE-B269-380DCFD1461B}">
      <dgm:prSet/>
      <dgm:spPr/>
      <dgm:t>
        <a:bodyPr/>
        <a:lstStyle/>
        <a:p>
          <a:endParaRPr lang="en-US"/>
        </a:p>
      </dgm:t>
    </dgm:pt>
    <dgm:pt modelId="{B233A793-CF13-4BF6-9117-432E56D84E30}">
      <dgm:prSet/>
      <dgm:spPr/>
      <dgm:t>
        <a:bodyPr/>
        <a:lstStyle/>
        <a:p>
          <a:r>
            <a:rPr lang="en-GB"/>
            <a:t>Phonics increases fluency in reading.</a:t>
          </a:r>
          <a:endParaRPr lang="en-US"/>
        </a:p>
      </dgm:t>
    </dgm:pt>
    <dgm:pt modelId="{8239CD8C-6DD4-461E-9014-94A2C5A8B99C}" type="parTrans" cxnId="{01B44FBB-EB21-4FBF-A2D5-E90C3033378C}">
      <dgm:prSet/>
      <dgm:spPr/>
      <dgm:t>
        <a:bodyPr/>
        <a:lstStyle/>
        <a:p>
          <a:endParaRPr lang="en-US"/>
        </a:p>
      </dgm:t>
    </dgm:pt>
    <dgm:pt modelId="{815FC984-8F07-46AA-AB6B-C59B756BF0C4}" type="sibTrans" cxnId="{01B44FBB-EB21-4FBF-A2D5-E90C3033378C}">
      <dgm:prSet/>
      <dgm:spPr/>
      <dgm:t>
        <a:bodyPr/>
        <a:lstStyle/>
        <a:p>
          <a:endParaRPr lang="en-US"/>
        </a:p>
      </dgm:t>
    </dgm:pt>
    <dgm:pt modelId="{1E844ED3-3AF7-4C9F-9C9B-984547C0E8C7}">
      <dgm:prSet/>
      <dgm:spPr/>
      <dgm:t>
        <a:bodyPr/>
        <a:lstStyle/>
        <a:p>
          <a:r>
            <a:rPr lang="en-GB"/>
            <a:t>Phonics helps children extend their vocabulary.</a:t>
          </a:r>
          <a:endParaRPr lang="en-US"/>
        </a:p>
      </dgm:t>
    </dgm:pt>
    <dgm:pt modelId="{8B306B17-BD24-4B4D-909C-83534F891E12}" type="parTrans" cxnId="{7FD6E477-4741-4D1E-BC0B-5D516ED959FD}">
      <dgm:prSet/>
      <dgm:spPr/>
      <dgm:t>
        <a:bodyPr/>
        <a:lstStyle/>
        <a:p>
          <a:endParaRPr lang="en-US"/>
        </a:p>
      </dgm:t>
    </dgm:pt>
    <dgm:pt modelId="{504E2E8E-3731-4B8D-BA0B-B2A1DBE2B689}" type="sibTrans" cxnId="{7FD6E477-4741-4D1E-BC0B-5D516ED959FD}">
      <dgm:prSet/>
      <dgm:spPr/>
      <dgm:t>
        <a:bodyPr/>
        <a:lstStyle/>
        <a:p>
          <a:endParaRPr lang="en-US"/>
        </a:p>
      </dgm:t>
    </dgm:pt>
    <dgm:pt modelId="{63D311AF-14E3-4495-90DC-6D88FBA38235}" type="pres">
      <dgm:prSet presAssocID="{16613607-2CF2-43D3-9ADA-6913CF8BF18D}" presName="linear" presStyleCnt="0">
        <dgm:presLayoutVars>
          <dgm:animLvl val="lvl"/>
          <dgm:resizeHandles val="exact"/>
        </dgm:presLayoutVars>
      </dgm:prSet>
      <dgm:spPr/>
      <dgm:t>
        <a:bodyPr/>
        <a:lstStyle/>
        <a:p>
          <a:endParaRPr lang="en-GB"/>
        </a:p>
      </dgm:t>
    </dgm:pt>
    <dgm:pt modelId="{95D6FD97-DDFF-4EF6-9BE9-8A39E595F73C}" type="pres">
      <dgm:prSet presAssocID="{203AD7CD-350A-4662-BF64-96F65CB811FD}" presName="parentText" presStyleLbl="node1" presStyleIdx="0" presStyleCnt="5">
        <dgm:presLayoutVars>
          <dgm:chMax val="0"/>
          <dgm:bulletEnabled val="1"/>
        </dgm:presLayoutVars>
      </dgm:prSet>
      <dgm:spPr/>
      <dgm:t>
        <a:bodyPr/>
        <a:lstStyle/>
        <a:p>
          <a:endParaRPr lang="en-GB"/>
        </a:p>
      </dgm:t>
    </dgm:pt>
    <dgm:pt modelId="{D74861AA-BC41-47AF-B76F-8C0A2EEC9D49}" type="pres">
      <dgm:prSet presAssocID="{0F44F7C7-B60E-44F8-BCCF-B5BC1FA49986}" presName="spacer" presStyleCnt="0"/>
      <dgm:spPr/>
    </dgm:pt>
    <dgm:pt modelId="{0C55B89A-56C8-4162-9B1C-436B9F22E8D5}" type="pres">
      <dgm:prSet presAssocID="{0B5D08D8-71CB-4C38-A8D2-097D34324113}" presName="parentText" presStyleLbl="node1" presStyleIdx="1" presStyleCnt="5">
        <dgm:presLayoutVars>
          <dgm:chMax val="0"/>
          <dgm:bulletEnabled val="1"/>
        </dgm:presLayoutVars>
      </dgm:prSet>
      <dgm:spPr/>
      <dgm:t>
        <a:bodyPr/>
        <a:lstStyle/>
        <a:p>
          <a:endParaRPr lang="en-GB"/>
        </a:p>
      </dgm:t>
    </dgm:pt>
    <dgm:pt modelId="{C17C26E2-7F6E-4154-94B2-A208007192AF}" type="pres">
      <dgm:prSet presAssocID="{C0D59E1B-085A-4301-8894-5D4E72AA171A}" presName="spacer" presStyleCnt="0"/>
      <dgm:spPr/>
    </dgm:pt>
    <dgm:pt modelId="{E3233584-F653-47BC-9694-E04F8F75D9BB}" type="pres">
      <dgm:prSet presAssocID="{F34F668D-6C82-4837-84B3-B029A5BCFFA6}" presName="parentText" presStyleLbl="node1" presStyleIdx="2" presStyleCnt="5">
        <dgm:presLayoutVars>
          <dgm:chMax val="0"/>
          <dgm:bulletEnabled val="1"/>
        </dgm:presLayoutVars>
      </dgm:prSet>
      <dgm:spPr/>
      <dgm:t>
        <a:bodyPr/>
        <a:lstStyle/>
        <a:p>
          <a:endParaRPr lang="en-GB"/>
        </a:p>
      </dgm:t>
    </dgm:pt>
    <dgm:pt modelId="{CF1BB18B-6154-4726-915E-6C0CD050C965}" type="pres">
      <dgm:prSet presAssocID="{37E293FA-67AC-47E1-8F69-561BEFCA4774}" presName="spacer" presStyleCnt="0"/>
      <dgm:spPr/>
    </dgm:pt>
    <dgm:pt modelId="{7FAB4758-070B-45A1-B01B-B0F6A6DEFAB7}" type="pres">
      <dgm:prSet presAssocID="{B233A793-CF13-4BF6-9117-432E56D84E30}" presName="parentText" presStyleLbl="node1" presStyleIdx="3" presStyleCnt="5">
        <dgm:presLayoutVars>
          <dgm:chMax val="0"/>
          <dgm:bulletEnabled val="1"/>
        </dgm:presLayoutVars>
      </dgm:prSet>
      <dgm:spPr/>
      <dgm:t>
        <a:bodyPr/>
        <a:lstStyle/>
        <a:p>
          <a:endParaRPr lang="en-GB"/>
        </a:p>
      </dgm:t>
    </dgm:pt>
    <dgm:pt modelId="{BA7B2BA5-2451-45E4-8583-2A5940072758}" type="pres">
      <dgm:prSet presAssocID="{815FC984-8F07-46AA-AB6B-C59B756BF0C4}" presName="spacer" presStyleCnt="0"/>
      <dgm:spPr/>
    </dgm:pt>
    <dgm:pt modelId="{D38ACD3E-8DE1-42E8-BEDC-3829215D217E}" type="pres">
      <dgm:prSet presAssocID="{1E844ED3-3AF7-4C9F-9C9B-984547C0E8C7}" presName="parentText" presStyleLbl="node1" presStyleIdx="4" presStyleCnt="5">
        <dgm:presLayoutVars>
          <dgm:chMax val="0"/>
          <dgm:bulletEnabled val="1"/>
        </dgm:presLayoutVars>
      </dgm:prSet>
      <dgm:spPr/>
      <dgm:t>
        <a:bodyPr/>
        <a:lstStyle/>
        <a:p>
          <a:endParaRPr lang="en-GB"/>
        </a:p>
      </dgm:t>
    </dgm:pt>
  </dgm:ptLst>
  <dgm:cxnLst>
    <dgm:cxn modelId="{0527CAF6-BBC7-43C1-92E2-035D171EB6D5}" type="presOf" srcId="{B233A793-CF13-4BF6-9117-432E56D84E30}" destId="{7FAB4758-070B-45A1-B01B-B0F6A6DEFAB7}" srcOrd="0" destOrd="0" presId="urn:microsoft.com/office/officeart/2005/8/layout/vList2"/>
    <dgm:cxn modelId="{8B9AC3C7-FF56-4C5B-BD7B-D514A7AB2C5F}" type="presOf" srcId="{203AD7CD-350A-4662-BF64-96F65CB811FD}" destId="{95D6FD97-DDFF-4EF6-9BE9-8A39E595F73C}" srcOrd="0" destOrd="0" presId="urn:microsoft.com/office/officeart/2005/8/layout/vList2"/>
    <dgm:cxn modelId="{698DB1A3-9045-40EE-B269-380DCFD1461B}" srcId="{16613607-2CF2-43D3-9ADA-6913CF8BF18D}" destId="{F34F668D-6C82-4837-84B3-B029A5BCFFA6}" srcOrd="2" destOrd="0" parTransId="{F1CB6DD0-FA2F-4387-BEEF-4F15106F06E3}" sibTransId="{37E293FA-67AC-47E1-8F69-561BEFCA4774}"/>
    <dgm:cxn modelId="{01B44FBB-EB21-4FBF-A2D5-E90C3033378C}" srcId="{16613607-2CF2-43D3-9ADA-6913CF8BF18D}" destId="{B233A793-CF13-4BF6-9117-432E56D84E30}" srcOrd="3" destOrd="0" parTransId="{8239CD8C-6DD4-461E-9014-94A2C5A8B99C}" sibTransId="{815FC984-8F07-46AA-AB6B-C59B756BF0C4}"/>
    <dgm:cxn modelId="{B76968BD-8C09-4652-BC46-C6EC773218FC}" type="presOf" srcId="{0B5D08D8-71CB-4C38-A8D2-097D34324113}" destId="{0C55B89A-56C8-4162-9B1C-436B9F22E8D5}" srcOrd="0" destOrd="0" presId="urn:microsoft.com/office/officeart/2005/8/layout/vList2"/>
    <dgm:cxn modelId="{6A1149D4-69A5-400F-9D83-E626468D9BD5}" type="presOf" srcId="{F34F668D-6C82-4837-84B3-B029A5BCFFA6}" destId="{E3233584-F653-47BC-9694-E04F8F75D9BB}" srcOrd="0" destOrd="0" presId="urn:microsoft.com/office/officeart/2005/8/layout/vList2"/>
    <dgm:cxn modelId="{1A293782-AFBC-43D9-93A2-EA56A29F7A21}" type="presOf" srcId="{16613607-2CF2-43D3-9ADA-6913CF8BF18D}" destId="{63D311AF-14E3-4495-90DC-6D88FBA38235}" srcOrd="0" destOrd="0" presId="urn:microsoft.com/office/officeart/2005/8/layout/vList2"/>
    <dgm:cxn modelId="{7FD6E477-4741-4D1E-BC0B-5D516ED959FD}" srcId="{16613607-2CF2-43D3-9ADA-6913CF8BF18D}" destId="{1E844ED3-3AF7-4C9F-9C9B-984547C0E8C7}" srcOrd="4" destOrd="0" parTransId="{8B306B17-BD24-4B4D-909C-83534F891E12}" sibTransId="{504E2E8E-3731-4B8D-BA0B-B2A1DBE2B689}"/>
    <dgm:cxn modelId="{01059738-3F46-401F-8193-9C8B8ECA188A}" srcId="{16613607-2CF2-43D3-9ADA-6913CF8BF18D}" destId="{203AD7CD-350A-4662-BF64-96F65CB811FD}" srcOrd="0" destOrd="0" parTransId="{385B199D-C688-4530-8EBC-6D64E1D99522}" sibTransId="{0F44F7C7-B60E-44F8-BCCF-B5BC1FA49986}"/>
    <dgm:cxn modelId="{B790C5F1-213A-4210-86E8-E643D2D97402}" type="presOf" srcId="{1E844ED3-3AF7-4C9F-9C9B-984547C0E8C7}" destId="{D38ACD3E-8DE1-42E8-BEDC-3829215D217E}" srcOrd="0" destOrd="0" presId="urn:microsoft.com/office/officeart/2005/8/layout/vList2"/>
    <dgm:cxn modelId="{B70E2742-2144-4CA7-951B-A836F8A9CF3A}" srcId="{16613607-2CF2-43D3-9ADA-6913CF8BF18D}" destId="{0B5D08D8-71CB-4C38-A8D2-097D34324113}" srcOrd="1" destOrd="0" parTransId="{BC02A9E9-E567-4450-9C44-8A2F4A8CCEA3}" sibTransId="{C0D59E1B-085A-4301-8894-5D4E72AA171A}"/>
    <dgm:cxn modelId="{25A1CE6E-A893-41E1-B768-6CDF261B08E8}" type="presParOf" srcId="{63D311AF-14E3-4495-90DC-6D88FBA38235}" destId="{95D6FD97-DDFF-4EF6-9BE9-8A39E595F73C}" srcOrd="0" destOrd="0" presId="urn:microsoft.com/office/officeart/2005/8/layout/vList2"/>
    <dgm:cxn modelId="{203F7E4B-E961-497E-9A24-390E0E74DE03}" type="presParOf" srcId="{63D311AF-14E3-4495-90DC-6D88FBA38235}" destId="{D74861AA-BC41-47AF-B76F-8C0A2EEC9D49}" srcOrd="1" destOrd="0" presId="urn:microsoft.com/office/officeart/2005/8/layout/vList2"/>
    <dgm:cxn modelId="{92EAC5B4-7D95-4DEF-BABA-ED03C40E3E1B}" type="presParOf" srcId="{63D311AF-14E3-4495-90DC-6D88FBA38235}" destId="{0C55B89A-56C8-4162-9B1C-436B9F22E8D5}" srcOrd="2" destOrd="0" presId="urn:microsoft.com/office/officeart/2005/8/layout/vList2"/>
    <dgm:cxn modelId="{3D62793F-24EC-4961-888E-4A91285A3F38}" type="presParOf" srcId="{63D311AF-14E3-4495-90DC-6D88FBA38235}" destId="{C17C26E2-7F6E-4154-94B2-A208007192AF}" srcOrd="3" destOrd="0" presId="urn:microsoft.com/office/officeart/2005/8/layout/vList2"/>
    <dgm:cxn modelId="{4232FB33-FD42-4D08-BF92-28C9DE5D9943}" type="presParOf" srcId="{63D311AF-14E3-4495-90DC-6D88FBA38235}" destId="{E3233584-F653-47BC-9694-E04F8F75D9BB}" srcOrd="4" destOrd="0" presId="urn:microsoft.com/office/officeart/2005/8/layout/vList2"/>
    <dgm:cxn modelId="{652194E9-6BF2-4ACD-BEA9-946E43EA164C}" type="presParOf" srcId="{63D311AF-14E3-4495-90DC-6D88FBA38235}" destId="{CF1BB18B-6154-4726-915E-6C0CD050C965}" srcOrd="5" destOrd="0" presId="urn:microsoft.com/office/officeart/2005/8/layout/vList2"/>
    <dgm:cxn modelId="{C14C40DB-CF2B-46F5-9636-6B66D03A9B02}" type="presParOf" srcId="{63D311AF-14E3-4495-90DC-6D88FBA38235}" destId="{7FAB4758-070B-45A1-B01B-B0F6A6DEFAB7}" srcOrd="6" destOrd="0" presId="urn:microsoft.com/office/officeart/2005/8/layout/vList2"/>
    <dgm:cxn modelId="{A2968FA0-10FC-4B82-AA6E-1E2258087951}" type="presParOf" srcId="{63D311AF-14E3-4495-90DC-6D88FBA38235}" destId="{BA7B2BA5-2451-45E4-8583-2A5940072758}" srcOrd="7" destOrd="0" presId="urn:microsoft.com/office/officeart/2005/8/layout/vList2"/>
    <dgm:cxn modelId="{69E6CB81-C99C-4610-8699-5FE044E3D973}" type="presParOf" srcId="{63D311AF-14E3-4495-90DC-6D88FBA38235}" destId="{D38ACD3E-8DE1-42E8-BEDC-3829215D217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598D1-74F7-4D7C-B22D-7352787C421E}" type="doc">
      <dgm:prSet loTypeId="urn:microsoft.com/office/officeart/2011/layout/HexagonRadial" loCatId="officeonline" qsTypeId="urn:microsoft.com/office/officeart/2005/8/quickstyle/simple1" qsCatId="simple" csTypeId="urn:microsoft.com/office/officeart/2005/8/colors/colorful5" csCatId="colorful" phldr="1"/>
      <dgm:spPr/>
      <dgm:t>
        <a:bodyPr/>
        <a:lstStyle/>
        <a:p>
          <a:endParaRPr lang="en-GB"/>
        </a:p>
      </dgm:t>
    </dgm:pt>
    <dgm:pt modelId="{CE5B9044-0347-415F-A605-971AA6ED60C8}">
      <dgm:prSet phldrT="[Text]"/>
      <dgm:spPr/>
      <dgm:t>
        <a:bodyPr/>
        <a:lstStyle/>
        <a:p>
          <a:r>
            <a:rPr lang="en-GB" dirty="0"/>
            <a:t>Multi-sensory</a:t>
          </a:r>
        </a:p>
      </dgm:t>
    </dgm:pt>
    <dgm:pt modelId="{33D4B5E4-21DA-4117-8F19-3A61FF3D0054}" type="parTrans" cxnId="{C09CDE0B-59B1-400C-A187-68CFC2067CA7}">
      <dgm:prSet/>
      <dgm:spPr/>
      <dgm:t>
        <a:bodyPr/>
        <a:lstStyle/>
        <a:p>
          <a:endParaRPr lang="en-GB"/>
        </a:p>
      </dgm:t>
    </dgm:pt>
    <dgm:pt modelId="{7FB35B72-0FFF-4E51-AB94-380FA89E1331}" type="sibTrans" cxnId="{C09CDE0B-59B1-400C-A187-68CFC2067CA7}">
      <dgm:prSet/>
      <dgm:spPr/>
      <dgm:t>
        <a:bodyPr/>
        <a:lstStyle/>
        <a:p>
          <a:endParaRPr lang="en-GB"/>
        </a:p>
      </dgm:t>
    </dgm:pt>
    <dgm:pt modelId="{24D35504-518B-475D-B72C-D3371D601C74}">
      <dgm:prSet phldrT="[Text]"/>
      <dgm:spPr/>
      <dgm:t>
        <a:bodyPr/>
        <a:lstStyle/>
        <a:p>
          <a:r>
            <a:rPr lang="en-GB" dirty="0"/>
            <a:t>Engaging</a:t>
          </a:r>
        </a:p>
      </dgm:t>
    </dgm:pt>
    <dgm:pt modelId="{0AECEACA-52E2-4509-B0F0-569506726721}" type="parTrans" cxnId="{80F9DBC0-A1C2-4E99-B16E-4075F36808A6}">
      <dgm:prSet/>
      <dgm:spPr/>
      <dgm:t>
        <a:bodyPr/>
        <a:lstStyle/>
        <a:p>
          <a:endParaRPr lang="en-GB"/>
        </a:p>
      </dgm:t>
    </dgm:pt>
    <dgm:pt modelId="{E66039D3-B174-48FE-B7F7-48232491F9C3}" type="sibTrans" cxnId="{80F9DBC0-A1C2-4E99-B16E-4075F36808A6}">
      <dgm:prSet/>
      <dgm:spPr/>
      <dgm:t>
        <a:bodyPr/>
        <a:lstStyle/>
        <a:p>
          <a:endParaRPr lang="en-GB"/>
        </a:p>
      </dgm:t>
    </dgm:pt>
    <dgm:pt modelId="{3E31DA3D-E970-4141-B7F4-E02106A7FE98}">
      <dgm:prSet phldrT="[Text]"/>
      <dgm:spPr/>
      <dgm:t>
        <a:bodyPr/>
        <a:lstStyle/>
        <a:p>
          <a:r>
            <a:rPr lang="en-GB" dirty="0"/>
            <a:t>Fun</a:t>
          </a:r>
        </a:p>
      </dgm:t>
    </dgm:pt>
    <dgm:pt modelId="{4ED609C4-1A66-42CF-B816-A0CD5A4214B7}" type="parTrans" cxnId="{4B44F588-8078-4C9E-9242-428BD5DF17D1}">
      <dgm:prSet/>
      <dgm:spPr/>
      <dgm:t>
        <a:bodyPr/>
        <a:lstStyle/>
        <a:p>
          <a:endParaRPr lang="en-GB"/>
        </a:p>
      </dgm:t>
    </dgm:pt>
    <dgm:pt modelId="{C10A6BDC-E0DC-4CD0-B6BC-FE63D8690463}" type="sibTrans" cxnId="{4B44F588-8078-4C9E-9242-428BD5DF17D1}">
      <dgm:prSet/>
      <dgm:spPr/>
      <dgm:t>
        <a:bodyPr/>
        <a:lstStyle/>
        <a:p>
          <a:endParaRPr lang="en-GB"/>
        </a:p>
      </dgm:t>
    </dgm:pt>
    <dgm:pt modelId="{1E984754-21AA-4C15-B453-FAAB44BFEE89}">
      <dgm:prSet phldrT="[Text]"/>
      <dgm:spPr/>
      <dgm:t>
        <a:bodyPr/>
        <a:lstStyle/>
        <a:p>
          <a:r>
            <a:rPr lang="en-GB" dirty="0"/>
            <a:t>Snappy</a:t>
          </a:r>
        </a:p>
      </dgm:t>
    </dgm:pt>
    <dgm:pt modelId="{8C888946-4925-4B2C-A98A-6F50238569B5}" type="parTrans" cxnId="{17400B58-7241-4465-8060-4C2FF330507B}">
      <dgm:prSet/>
      <dgm:spPr/>
      <dgm:t>
        <a:bodyPr/>
        <a:lstStyle/>
        <a:p>
          <a:endParaRPr lang="en-GB"/>
        </a:p>
      </dgm:t>
    </dgm:pt>
    <dgm:pt modelId="{EAC6D859-EB98-4032-A3EF-8C11BB020A26}" type="sibTrans" cxnId="{17400B58-7241-4465-8060-4C2FF330507B}">
      <dgm:prSet/>
      <dgm:spPr/>
      <dgm:t>
        <a:bodyPr/>
        <a:lstStyle/>
        <a:p>
          <a:endParaRPr lang="en-GB"/>
        </a:p>
      </dgm:t>
    </dgm:pt>
    <dgm:pt modelId="{37998D62-E5E1-4C0B-9995-DD20D243BDB7}">
      <dgm:prSet phldrT="[Text]"/>
      <dgm:spPr/>
      <dgm:t>
        <a:bodyPr/>
        <a:lstStyle/>
        <a:p>
          <a:r>
            <a:rPr lang="en-GB" dirty="0"/>
            <a:t>Appropriate</a:t>
          </a:r>
        </a:p>
      </dgm:t>
    </dgm:pt>
    <dgm:pt modelId="{EEF73F50-68BD-4259-BBC8-062284A3765E}" type="parTrans" cxnId="{56341C0A-6219-4343-8FE2-BE1645DA77B8}">
      <dgm:prSet/>
      <dgm:spPr/>
      <dgm:t>
        <a:bodyPr/>
        <a:lstStyle/>
        <a:p>
          <a:endParaRPr lang="en-GB"/>
        </a:p>
      </dgm:t>
    </dgm:pt>
    <dgm:pt modelId="{BB621A91-B866-4112-BEAE-3194159FAF92}" type="sibTrans" cxnId="{56341C0A-6219-4343-8FE2-BE1645DA77B8}">
      <dgm:prSet/>
      <dgm:spPr/>
      <dgm:t>
        <a:bodyPr/>
        <a:lstStyle/>
        <a:p>
          <a:endParaRPr lang="en-GB"/>
        </a:p>
      </dgm:t>
    </dgm:pt>
    <dgm:pt modelId="{903FEBFB-6DBD-4FB5-A44E-48FA34A27A3B}">
      <dgm:prSet phldrT="[Text]"/>
      <dgm:spPr/>
      <dgm:t>
        <a:bodyPr/>
        <a:lstStyle/>
        <a:p>
          <a:r>
            <a:rPr lang="en-GB" dirty="0"/>
            <a:t>Opportunities to practice blend and segment sounds</a:t>
          </a:r>
        </a:p>
      </dgm:t>
    </dgm:pt>
    <dgm:pt modelId="{486780BB-BC51-4C24-B01B-20FDAA6CF40C}" type="parTrans" cxnId="{5462E69B-8A0C-48FA-84D4-10A9650AAAA3}">
      <dgm:prSet/>
      <dgm:spPr/>
      <dgm:t>
        <a:bodyPr/>
        <a:lstStyle/>
        <a:p>
          <a:endParaRPr lang="en-GB"/>
        </a:p>
      </dgm:t>
    </dgm:pt>
    <dgm:pt modelId="{194E2286-0181-49C7-841D-9BE10B29BADB}" type="sibTrans" cxnId="{5462E69B-8A0C-48FA-84D4-10A9650AAAA3}">
      <dgm:prSet/>
      <dgm:spPr/>
      <dgm:t>
        <a:bodyPr/>
        <a:lstStyle/>
        <a:p>
          <a:endParaRPr lang="en-GB"/>
        </a:p>
      </dgm:t>
    </dgm:pt>
    <dgm:pt modelId="{0D02F00B-196F-4040-B03D-E3103D95CEF2}">
      <dgm:prSet phldrT="[Text]"/>
      <dgm:spPr/>
      <dgm:t>
        <a:bodyPr/>
        <a:lstStyle/>
        <a:p>
          <a:r>
            <a:rPr lang="en-GB" dirty="0"/>
            <a:t>Interactive</a:t>
          </a:r>
        </a:p>
      </dgm:t>
    </dgm:pt>
    <dgm:pt modelId="{B9DDE9C1-0A8D-4C07-A47A-333466611F9F}" type="parTrans" cxnId="{5304DA89-5F41-4235-9000-5E0BE57F5DEE}">
      <dgm:prSet/>
      <dgm:spPr/>
      <dgm:t>
        <a:bodyPr/>
        <a:lstStyle/>
        <a:p>
          <a:endParaRPr lang="en-GB"/>
        </a:p>
      </dgm:t>
    </dgm:pt>
    <dgm:pt modelId="{92E744F2-928E-4565-995B-DA5305A2DF88}" type="sibTrans" cxnId="{5304DA89-5F41-4235-9000-5E0BE57F5DEE}">
      <dgm:prSet/>
      <dgm:spPr/>
      <dgm:t>
        <a:bodyPr/>
        <a:lstStyle/>
        <a:p>
          <a:endParaRPr lang="en-GB"/>
        </a:p>
      </dgm:t>
    </dgm:pt>
    <dgm:pt modelId="{273FDAE2-3F29-45B0-B0B1-4C04923A6B84}" type="pres">
      <dgm:prSet presAssocID="{701598D1-74F7-4D7C-B22D-7352787C421E}" presName="Name0" presStyleCnt="0">
        <dgm:presLayoutVars>
          <dgm:chMax val="1"/>
          <dgm:chPref val="1"/>
          <dgm:dir/>
          <dgm:animOne val="branch"/>
          <dgm:animLvl val="lvl"/>
        </dgm:presLayoutVars>
      </dgm:prSet>
      <dgm:spPr/>
      <dgm:t>
        <a:bodyPr/>
        <a:lstStyle/>
        <a:p>
          <a:endParaRPr lang="en-GB"/>
        </a:p>
      </dgm:t>
    </dgm:pt>
    <dgm:pt modelId="{43957011-E41F-4DD8-8ABF-DD7BF80AA08D}" type="pres">
      <dgm:prSet presAssocID="{CE5B9044-0347-415F-A605-971AA6ED60C8}" presName="Parent" presStyleLbl="node0" presStyleIdx="0" presStyleCnt="1">
        <dgm:presLayoutVars>
          <dgm:chMax val="6"/>
          <dgm:chPref val="6"/>
        </dgm:presLayoutVars>
      </dgm:prSet>
      <dgm:spPr/>
      <dgm:t>
        <a:bodyPr/>
        <a:lstStyle/>
        <a:p>
          <a:endParaRPr lang="en-GB"/>
        </a:p>
      </dgm:t>
    </dgm:pt>
    <dgm:pt modelId="{D47FF440-B258-4A21-9745-46B01BCF8BD5}" type="pres">
      <dgm:prSet presAssocID="{24D35504-518B-475D-B72C-D3371D601C74}" presName="Accent1" presStyleCnt="0"/>
      <dgm:spPr/>
    </dgm:pt>
    <dgm:pt modelId="{9EABCCD8-A67C-4B52-90F2-FD0623C37015}" type="pres">
      <dgm:prSet presAssocID="{24D35504-518B-475D-B72C-D3371D601C74}" presName="Accent" presStyleLbl="bgShp" presStyleIdx="0" presStyleCnt="6"/>
      <dgm:spPr/>
    </dgm:pt>
    <dgm:pt modelId="{568029C5-1F06-49A4-BC3C-0105AD1ABB86}" type="pres">
      <dgm:prSet presAssocID="{24D35504-518B-475D-B72C-D3371D601C74}" presName="Child1" presStyleLbl="node1" presStyleIdx="0" presStyleCnt="6">
        <dgm:presLayoutVars>
          <dgm:chMax val="0"/>
          <dgm:chPref val="0"/>
          <dgm:bulletEnabled val="1"/>
        </dgm:presLayoutVars>
      </dgm:prSet>
      <dgm:spPr/>
      <dgm:t>
        <a:bodyPr/>
        <a:lstStyle/>
        <a:p>
          <a:endParaRPr lang="en-GB"/>
        </a:p>
      </dgm:t>
    </dgm:pt>
    <dgm:pt modelId="{FBF972B6-B779-4B31-BC0C-E8CD74BBC19B}" type="pres">
      <dgm:prSet presAssocID="{3E31DA3D-E970-4141-B7F4-E02106A7FE98}" presName="Accent2" presStyleCnt="0"/>
      <dgm:spPr/>
    </dgm:pt>
    <dgm:pt modelId="{4E207A42-68F2-42FD-9027-B375776D00D1}" type="pres">
      <dgm:prSet presAssocID="{3E31DA3D-E970-4141-B7F4-E02106A7FE98}" presName="Accent" presStyleLbl="bgShp" presStyleIdx="1" presStyleCnt="6"/>
      <dgm:spPr/>
    </dgm:pt>
    <dgm:pt modelId="{942388FD-3980-441F-8374-DEDA8AC135AF}" type="pres">
      <dgm:prSet presAssocID="{3E31DA3D-E970-4141-B7F4-E02106A7FE98}" presName="Child2" presStyleLbl="node1" presStyleIdx="1" presStyleCnt="6">
        <dgm:presLayoutVars>
          <dgm:chMax val="0"/>
          <dgm:chPref val="0"/>
          <dgm:bulletEnabled val="1"/>
        </dgm:presLayoutVars>
      </dgm:prSet>
      <dgm:spPr/>
      <dgm:t>
        <a:bodyPr/>
        <a:lstStyle/>
        <a:p>
          <a:endParaRPr lang="en-GB"/>
        </a:p>
      </dgm:t>
    </dgm:pt>
    <dgm:pt modelId="{D928140F-0712-46F4-B337-7D1BB661A25F}" type="pres">
      <dgm:prSet presAssocID="{1E984754-21AA-4C15-B453-FAAB44BFEE89}" presName="Accent3" presStyleCnt="0"/>
      <dgm:spPr/>
    </dgm:pt>
    <dgm:pt modelId="{07EC462D-5F22-43DE-8216-B9139530F050}" type="pres">
      <dgm:prSet presAssocID="{1E984754-21AA-4C15-B453-FAAB44BFEE89}" presName="Accent" presStyleLbl="bgShp" presStyleIdx="2" presStyleCnt="6"/>
      <dgm:spPr/>
    </dgm:pt>
    <dgm:pt modelId="{3D20F5CB-B258-46CD-B77C-F313233BED07}" type="pres">
      <dgm:prSet presAssocID="{1E984754-21AA-4C15-B453-FAAB44BFEE89}" presName="Child3" presStyleLbl="node1" presStyleIdx="2" presStyleCnt="6">
        <dgm:presLayoutVars>
          <dgm:chMax val="0"/>
          <dgm:chPref val="0"/>
          <dgm:bulletEnabled val="1"/>
        </dgm:presLayoutVars>
      </dgm:prSet>
      <dgm:spPr/>
      <dgm:t>
        <a:bodyPr/>
        <a:lstStyle/>
        <a:p>
          <a:endParaRPr lang="en-GB"/>
        </a:p>
      </dgm:t>
    </dgm:pt>
    <dgm:pt modelId="{B350B5AD-2684-4440-92BE-188604E5E45B}" type="pres">
      <dgm:prSet presAssocID="{37998D62-E5E1-4C0B-9995-DD20D243BDB7}" presName="Accent4" presStyleCnt="0"/>
      <dgm:spPr/>
    </dgm:pt>
    <dgm:pt modelId="{3DF6880E-8F7F-4265-94F4-BC3BA596CFE7}" type="pres">
      <dgm:prSet presAssocID="{37998D62-E5E1-4C0B-9995-DD20D243BDB7}" presName="Accent" presStyleLbl="bgShp" presStyleIdx="3" presStyleCnt="6"/>
      <dgm:spPr/>
    </dgm:pt>
    <dgm:pt modelId="{D470C9F5-5650-4DF9-9CC7-EE83A16B1772}" type="pres">
      <dgm:prSet presAssocID="{37998D62-E5E1-4C0B-9995-DD20D243BDB7}" presName="Child4" presStyleLbl="node1" presStyleIdx="3" presStyleCnt="6">
        <dgm:presLayoutVars>
          <dgm:chMax val="0"/>
          <dgm:chPref val="0"/>
          <dgm:bulletEnabled val="1"/>
        </dgm:presLayoutVars>
      </dgm:prSet>
      <dgm:spPr/>
      <dgm:t>
        <a:bodyPr/>
        <a:lstStyle/>
        <a:p>
          <a:endParaRPr lang="en-GB"/>
        </a:p>
      </dgm:t>
    </dgm:pt>
    <dgm:pt modelId="{EDF9B198-945C-4BE0-9EB7-5BF5FEBE162A}" type="pres">
      <dgm:prSet presAssocID="{903FEBFB-6DBD-4FB5-A44E-48FA34A27A3B}" presName="Accent5" presStyleCnt="0"/>
      <dgm:spPr/>
    </dgm:pt>
    <dgm:pt modelId="{4A2CB253-AD45-4C8A-9328-C3868AB7E9F1}" type="pres">
      <dgm:prSet presAssocID="{903FEBFB-6DBD-4FB5-A44E-48FA34A27A3B}" presName="Accent" presStyleLbl="bgShp" presStyleIdx="4" presStyleCnt="6"/>
      <dgm:spPr/>
    </dgm:pt>
    <dgm:pt modelId="{7829E1E6-857F-4A67-910B-4A9797FB0B22}" type="pres">
      <dgm:prSet presAssocID="{903FEBFB-6DBD-4FB5-A44E-48FA34A27A3B}" presName="Child5" presStyleLbl="node1" presStyleIdx="4" presStyleCnt="6">
        <dgm:presLayoutVars>
          <dgm:chMax val="0"/>
          <dgm:chPref val="0"/>
          <dgm:bulletEnabled val="1"/>
        </dgm:presLayoutVars>
      </dgm:prSet>
      <dgm:spPr/>
      <dgm:t>
        <a:bodyPr/>
        <a:lstStyle/>
        <a:p>
          <a:endParaRPr lang="en-GB"/>
        </a:p>
      </dgm:t>
    </dgm:pt>
    <dgm:pt modelId="{4E55D4C3-09C1-45A6-9B0B-5AADAC89F383}" type="pres">
      <dgm:prSet presAssocID="{0D02F00B-196F-4040-B03D-E3103D95CEF2}" presName="Accent6" presStyleCnt="0"/>
      <dgm:spPr/>
    </dgm:pt>
    <dgm:pt modelId="{4F2343F9-C1EA-48AA-A708-6E0E2B673460}" type="pres">
      <dgm:prSet presAssocID="{0D02F00B-196F-4040-B03D-E3103D95CEF2}" presName="Accent" presStyleLbl="bgShp" presStyleIdx="5" presStyleCnt="6"/>
      <dgm:spPr/>
    </dgm:pt>
    <dgm:pt modelId="{E7313934-0743-4B9A-8E07-427EE8077EEF}" type="pres">
      <dgm:prSet presAssocID="{0D02F00B-196F-4040-B03D-E3103D95CEF2}" presName="Child6" presStyleLbl="node1" presStyleIdx="5" presStyleCnt="6">
        <dgm:presLayoutVars>
          <dgm:chMax val="0"/>
          <dgm:chPref val="0"/>
          <dgm:bulletEnabled val="1"/>
        </dgm:presLayoutVars>
      </dgm:prSet>
      <dgm:spPr/>
      <dgm:t>
        <a:bodyPr/>
        <a:lstStyle/>
        <a:p>
          <a:endParaRPr lang="en-GB"/>
        </a:p>
      </dgm:t>
    </dgm:pt>
  </dgm:ptLst>
  <dgm:cxnLst>
    <dgm:cxn modelId="{D6E9184F-D83A-4125-9450-DD19F7C1B1E3}" type="presOf" srcId="{0D02F00B-196F-4040-B03D-E3103D95CEF2}" destId="{E7313934-0743-4B9A-8E07-427EE8077EEF}" srcOrd="0" destOrd="0" presId="urn:microsoft.com/office/officeart/2011/layout/HexagonRadial"/>
    <dgm:cxn modelId="{56341C0A-6219-4343-8FE2-BE1645DA77B8}" srcId="{CE5B9044-0347-415F-A605-971AA6ED60C8}" destId="{37998D62-E5E1-4C0B-9995-DD20D243BDB7}" srcOrd="3" destOrd="0" parTransId="{EEF73F50-68BD-4259-BBC8-062284A3765E}" sibTransId="{BB621A91-B866-4112-BEAE-3194159FAF92}"/>
    <dgm:cxn modelId="{C09CDE0B-59B1-400C-A187-68CFC2067CA7}" srcId="{701598D1-74F7-4D7C-B22D-7352787C421E}" destId="{CE5B9044-0347-415F-A605-971AA6ED60C8}" srcOrd="0" destOrd="0" parTransId="{33D4B5E4-21DA-4117-8F19-3A61FF3D0054}" sibTransId="{7FB35B72-0FFF-4E51-AB94-380FA89E1331}"/>
    <dgm:cxn modelId="{5304DA89-5F41-4235-9000-5E0BE57F5DEE}" srcId="{CE5B9044-0347-415F-A605-971AA6ED60C8}" destId="{0D02F00B-196F-4040-B03D-E3103D95CEF2}" srcOrd="5" destOrd="0" parTransId="{B9DDE9C1-0A8D-4C07-A47A-333466611F9F}" sibTransId="{92E744F2-928E-4565-995B-DA5305A2DF88}"/>
    <dgm:cxn modelId="{2DCBB0C5-604D-4E23-AA50-198743FFD546}" type="presOf" srcId="{1E984754-21AA-4C15-B453-FAAB44BFEE89}" destId="{3D20F5CB-B258-46CD-B77C-F313233BED07}" srcOrd="0" destOrd="0" presId="urn:microsoft.com/office/officeart/2011/layout/HexagonRadial"/>
    <dgm:cxn modelId="{D77A73EE-F47F-4000-A091-8400463B1ADF}" type="presOf" srcId="{CE5B9044-0347-415F-A605-971AA6ED60C8}" destId="{43957011-E41F-4DD8-8ABF-DD7BF80AA08D}" srcOrd="0" destOrd="0" presId="urn:microsoft.com/office/officeart/2011/layout/HexagonRadial"/>
    <dgm:cxn modelId="{2E1148A9-6314-41A0-A4BB-D1CBA905047F}" type="presOf" srcId="{701598D1-74F7-4D7C-B22D-7352787C421E}" destId="{273FDAE2-3F29-45B0-B0B1-4C04923A6B84}" srcOrd="0" destOrd="0" presId="urn:microsoft.com/office/officeart/2011/layout/HexagonRadial"/>
    <dgm:cxn modelId="{5462E69B-8A0C-48FA-84D4-10A9650AAAA3}" srcId="{CE5B9044-0347-415F-A605-971AA6ED60C8}" destId="{903FEBFB-6DBD-4FB5-A44E-48FA34A27A3B}" srcOrd="4" destOrd="0" parTransId="{486780BB-BC51-4C24-B01B-20FDAA6CF40C}" sibTransId="{194E2286-0181-49C7-841D-9BE10B29BADB}"/>
    <dgm:cxn modelId="{17400B58-7241-4465-8060-4C2FF330507B}" srcId="{CE5B9044-0347-415F-A605-971AA6ED60C8}" destId="{1E984754-21AA-4C15-B453-FAAB44BFEE89}" srcOrd="2" destOrd="0" parTransId="{8C888946-4925-4B2C-A98A-6F50238569B5}" sibTransId="{EAC6D859-EB98-4032-A3EF-8C11BB020A26}"/>
    <dgm:cxn modelId="{5CD6DB61-1A2B-41B5-A51F-FF6BC21AAD9D}" type="presOf" srcId="{3E31DA3D-E970-4141-B7F4-E02106A7FE98}" destId="{942388FD-3980-441F-8374-DEDA8AC135AF}" srcOrd="0" destOrd="0" presId="urn:microsoft.com/office/officeart/2011/layout/HexagonRadial"/>
    <dgm:cxn modelId="{4B44F588-8078-4C9E-9242-428BD5DF17D1}" srcId="{CE5B9044-0347-415F-A605-971AA6ED60C8}" destId="{3E31DA3D-E970-4141-B7F4-E02106A7FE98}" srcOrd="1" destOrd="0" parTransId="{4ED609C4-1A66-42CF-B816-A0CD5A4214B7}" sibTransId="{C10A6BDC-E0DC-4CD0-B6BC-FE63D8690463}"/>
    <dgm:cxn modelId="{C18193FE-3B0B-4B44-921C-10DD9D2578D9}" type="presOf" srcId="{903FEBFB-6DBD-4FB5-A44E-48FA34A27A3B}" destId="{7829E1E6-857F-4A67-910B-4A9797FB0B22}" srcOrd="0" destOrd="0" presId="urn:microsoft.com/office/officeart/2011/layout/HexagonRadial"/>
    <dgm:cxn modelId="{A08AD82E-1E20-486E-A002-C8E265522D0C}" type="presOf" srcId="{37998D62-E5E1-4C0B-9995-DD20D243BDB7}" destId="{D470C9F5-5650-4DF9-9CC7-EE83A16B1772}" srcOrd="0" destOrd="0" presId="urn:microsoft.com/office/officeart/2011/layout/HexagonRadial"/>
    <dgm:cxn modelId="{80F9DBC0-A1C2-4E99-B16E-4075F36808A6}" srcId="{CE5B9044-0347-415F-A605-971AA6ED60C8}" destId="{24D35504-518B-475D-B72C-D3371D601C74}" srcOrd="0" destOrd="0" parTransId="{0AECEACA-52E2-4509-B0F0-569506726721}" sibTransId="{E66039D3-B174-48FE-B7F7-48232491F9C3}"/>
    <dgm:cxn modelId="{3DDD44C5-388C-480E-A81C-0898742F063D}" type="presOf" srcId="{24D35504-518B-475D-B72C-D3371D601C74}" destId="{568029C5-1F06-49A4-BC3C-0105AD1ABB86}" srcOrd="0" destOrd="0" presId="urn:microsoft.com/office/officeart/2011/layout/HexagonRadial"/>
    <dgm:cxn modelId="{9C4CD805-FE9B-4DF8-80CB-F5590C31D142}" type="presParOf" srcId="{273FDAE2-3F29-45B0-B0B1-4C04923A6B84}" destId="{43957011-E41F-4DD8-8ABF-DD7BF80AA08D}" srcOrd="0" destOrd="0" presId="urn:microsoft.com/office/officeart/2011/layout/HexagonRadial"/>
    <dgm:cxn modelId="{DAAC23A0-07FB-407A-B0B3-71F63AD36AF6}" type="presParOf" srcId="{273FDAE2-3F29-45B0-B0B1-4C04923A6B84}" destId="{D47FF440-B258-4A21-9745-46B01BCF8BD5}" srcOrd="1" destOrd="0" presId="urn:microsoft.com/office/officeart/2011/layout/HexagonRadial"/>
    <dgm:cxn modelId="{715DA4D4-CB40-4BD1-B0B9-C99ABF765308}" type="presParOf" srcId="{D47FF440-B258-4A21-9745-46B01BCF8BD5}" destId="{9EABCCD8-A67C-4B52-90F2-FD0623C37015}" srcOrd="0" destOrd="0" presId="urn:microsoft.com/office/officeart/2011/layout/HexagonRadial"/>
    <dgm:cxn modelId="{8B0E871D-1F28-4FD9-AD52-FF2441C3CC20}" type="presParOf" srcId="{273FDAE2-3F29-45B0-B0B1-4C04923A6B84}" destId="{568029C5-1F06-49A4-BC3C-0105AD1ABB86}" srcOrd="2" destOrd="0" presId="urn:microsoft.com/office/officeart/2011/layout/HexagonRadial"/>
    <dgm:cxn modelId="{AA080D7E-E66B-4E1A-A6FE-109D25746A18}" type="presParOf" srcId="{273FDAE2-3F29-45B0-B0B1-4C04923A6B84}" destId="{FBF972B6-B779-4B31-BC0C-E8CD74BBC19B}" srcOrd="3" destOrd="0" presId="urn:microsoft.com/office/officeart/2011/layout/HexagonRadial"/>
    <dgm:cxn modelId="{9503B84B-F399-44C0-8C2D-E5CFA9D5602D}" type="presParOf" srcId="{FBF972B6-B779-4B31-BC0C-E8CD74BBC19B}" destId="{4E207A42-68F2-42FD-9027-B375776D00D1}" srcOrd="0" destOrd="0" presId="urn:microsoft.com/office/officeart/2011/layout/HexagonRadial"/>
    <dgm:cxn modelId="{D9B3D456-EFA5-4A69-8FC1-687340DB02FF}" type="presParOf" srcId="{273FDAE2-3F29-45B0-B0B1-4C04923A6B84}" destId="{942388FD-3980-441F-8374-DEDA8AC135AF}" srcOrd="4" destOrd="0" presId="urn:microsoft.com/office/officeart/2011/layout/HexagonRadial"/>
    <dgm:cxn modelId="{B5961082-B36F-46E2-9B28-9357C5DD189E}" type="presParOf" srcId="{273FDAE2-3F29-45B0-B0B1-4C04923A6B84}" destId="{D928140F-0712-46F4-B337-7D1BB661A25F}" srcOrd="5" destOrd="0" presId="urn:microsoft.com/office/officeart/2011/layout/HexagonRadial"/>
    <dgm:cxn modelId="{3F0339D1-4E25-41AF-A427-093659D35474}" type="presParOf" srcId="{D928140F-0712-46F4-B337-7D1BB661A25F}" destId="{07EC462D-5F22-43DE-8216-B9139530F050}" srcOrd="0" destOrd="0" presId="urn:microsoft.com/office/officeart/2011/layout/HexagonRadial"/>
    <dgm:cxn modelId="{915BEFE9-4978-4139-B899-14EB7B0F7CF6}" type="presParOf" srcId="{273FDAE2-3F29-45B0-B0B1-4C04923A6B84}" destId="{3D20F5CB-B258-46CD-B77C-F313233BED07}" srcOrd="6" destOrd="0" presId="urn:microsoft.com/office/officeart/2011/layout/HexagonRadial"/>
    <dgm:cxn modelId="{BEF3266B-C5EB-4970-9590-295BDEFEC44F}" type="presParOf" srcId="{273FDAE2-3F29-45B0-B0B1-4C04923A6B84}" destId="{B350B5AD-2684-4440-92BE-188604E5E45B}" srcOrd="7" destOrd="0" presId="urn:microsoft.com/office/officeart/2011/layout/HexagonRadial"/>
    <dgm:cxn modelId="{BBFFF265-54C0-4748-B772-B45BD2E0B5B5}" type="presParOf" srcId="{B350B5AD-2684-4440-92BE-188604E5E45B}" destId="{3DF6880E-8F7F-4265-94F4-BC3BA596CFE7}" srcOrd="0" destOrd="0" presId="urn:microsoft.com/office/officeart/2011/layout/HexagonRadial"/>
    <dgm:cxn modelId="{CB122648-E235-42DE-B69C-DDE7A4DE203A}" type="presParOf" srcId="{273FDAE2-3F29-45B0-B0B1-4C04923A6B84}" destId="{D470C9F5-5650-4DF9-9CC7-EE83A16B1772}" srcOrd="8" destOrd="0" presId="urn:microsoft.com/office/officeart/2011/layout/HexagonRadial"/>
    <dgm:cxn modelId="{B160F743-DA2B-477B-8C14-88DB0ACA2FB3}" type="presParOf" srcId="{273FDAE2-3F29-45B0-B0B1-4C04923A6B84}" destId="{EDF9B198-945C-4BE0-9EB7-5BF5FEBE162A}" srcOrd="9" destOrd="0" presId="urn:microsoft.com/office/officeart/2011/layout/HexagonRadial"/>
    <dgm:cxn modelId="{1A8F5140-1BD4-49B5-84CE-23E52CD1C436}" type="presParOf" srcId="{EDF9B198-945C-4BE0-9EB7-5BF5FEBE162A}" destId="{4A2CB253-AD45-4C8A-9328-C3868AB7E9F1}" srcOrd="0" destOrd="0" presId="urn:microsoft.com/office/officeart/2011/layout/HexagonRadial"/>
    <dgm:cxn modelId="{A295B2C7-8856-45FA-9C93-5A4C6E6F9555}" type="presParOf" srcId="{273FDAE2-3F29-45B0-B0B1-4C04923A6B84}" destId="{7829E1E6-857F-4A67-910B-4A9797FB0B22}" srcOrd="10" destOrd="0" presId="urn:microsoft.com/office/officeart/2011/layout/HexagonRadial"/>
    <dgm:cxn modelId="{F4E58F93-B21A-48BB-8CB4-A962CE11AFC8}" type="presParOf" srcId="{273FDAE2-3F29-45B0-B0B1-4C04923A6B84}" destId="{4E55D4C3-09C1-45A6-9B0B-5AADAC89F383}" srcOrd="11" destOrd="0" presId="urn:microsoft.com/office/officeart/2011/layout/HexagonRadial"/>
    <dgm:cxn modelId="{108D9359-F9C8-44E9-A2C2-745ADD1453B2}" type="presParOf" srcId="{4E55D4C3-09C1-45A6-9B0B-5AADAC89F383}" destId="{4F2343F9-C1EA-48AA-A708-6E0E2B673460}" srcOrd="0" destOrd="0" presId="urn:microsoft.com/office/officeart/2011/layout/HexagonRadial"/>
    <dgm:cxn modelId="{B531FE47-D00B-4057-987E-67F1634FB126}" type="presParOf" srcId="{273FDAE2-3F29-45B0-B0B1-4C04923A6B84}" destId="{E7313934-0743-4B9A-8E07-427EE8077EE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DD870-213F-4927-95DE-53F42375964C}"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402F392E-7B7E-4950-A89B-2B8CCC1B30AC}">
      <dgm:prSet/>
      <dgm:spPr/>
      <dgm:t>
        <a:bodyPr/>
        <a:lstStyle/>
        <a:p>
          <a:r>
            <a:rPr lang="en-US"/>
            <a:t>Phase 1</a:t>
          </a:r>
        </a:p>
      </dgm:t>
    </dgm:pt>
    <dgm:pt modelId="{3655CCEF-F586-48A9-9E23-D4A67696A146}" type="parTrans" cxnId="{52F4C960-0512-4A79-84E2-E036C1647012}">
      <dgm:prSet/>
      <dgm:spPr/>
      <dgm:t>
        <a:bodyPr/>
        <a:lstStyle/>
        <a:p>
          <a:endParaRPr lang="en-US"/>
        </a:p>
      </dgm:t>
    </dgm:pt>
    <dgm:pt modelId="{F1D36D2A-CA60-4341-BC2F-F93AD7586EE2}" type="sibTrans" cxnId="{52F4C960-0512-4A79-84E2-E036C1647012}">
      <dgm:prSet/>
      <dgm:spPr/>
      <dgm:t>
        <a:bodyPr/>
        <a:lstStyle/>
        <a:p>
          <a:endParaRPr lang="en-US"/>
        </a:p>
      </dgm:t>
    </dgm:pt>
    <dgm:pt modelId="{BB0E8C5D-0FEB-42CC-BA00-3323324E4916}">
      <dgm:prSet custT="1"/>
      <dgm:spPr/>
      <dgm:t>
        <a:bodyPr/>
        <a:lstStyle/>
        <a:p>
          <a:r>
            <a:rPr lang="en-US" sz="1600" dirty="0"/>
            <a:t>Explore and experiment with sounds.  Distinguish between sounds in the environment.</a:t>
          </a:r>
        </a:p>
      </dgm:t>
    </dgm:pt>
    <dgm:pt modelId="{4EE8EBC5-99E7-479B-B20B-3EE9EB919BFE}" type="parTrans" cxnId="{2507EE97-81CE-4064-A6AE-DF4C5C0F4B5E}">
      <dgm:prSet/>
      <dgm:spPr/>
      <dgm:t>
        <a:bodyPr/>
        <a:lstStyle/>
        <a:p>
          <a:endParaRPr lang="en-US"/>
        </a:p>
      </dgm:t>
    </dgm:pt>
    <dgm:pt modelId="{59AC4775-B34A-4925-95A7-76D0915F606D}" type="sibTrans" cxnId="{2507EE97-81CE-4064-A6AE-DF4C5C0F4B5E}">
      <dgm:prSet/>
      <dgm:spPr/>
      <dgm:t>
        <a:bodyPr/>
        <a:lstStyle/>
        <a:p>
          <a:endParaRPr lang="en-US"/>
        </a:p>
      </dgm:t>
    </dgm:pt>
    <dgm:pt modelId="{DB9EBE6F-ABBB-4365-9BB5-28A5E041598D}">
      <dgm:prSet/>
      <dgm:spPr/>
      <dgm:t>
        <a:bodyPr/>
        <a:lstStyle/>
        <a:p>
          <a:r>
            <a:rPr lang="en-US"/>
            <a:t>Phase 2</a:t>
          </a:r>
        </a:p>
      </dgm:t>
    </dgm:pt>
    <dgm:pt modelId="{6E0ED29D-F4C3-44F3-A891-B9FDB9299615}" type="parTrans" cxnId="{7CD2A0CF-11A0-419B-A75A-FBDA12689DC8}">
      <dgm:prSet/>
      <dgm:spPr/>
      <dgm:t>
        <a:bodyPr/>
        <a:lstStyle/>
        <a:p>
          <a:endParaRPr lang="en-US"/>
        </a:p>
      </dgm:t>
    </dgm:pt>
    <dgm:pt modelId="{4D990062-E655-40DA-B38E-36B2355E35DC}" type="sibTrans" cxnId="{7CD2A0CF-11A0-419B-A75A-FBDA12689DC8}">
      <dgm:prSet/>
      <dgm:spPr/>
      <dgm:t>
        <a:bodyPr/>
        <a:lstStyle/>
        <a:p>
          <a:endParaRPr lang="en-US"/>
        </a:p>
      </dgm:t>
    </dgm:pt>
    <dgm:pt modelId="{09908241-CD8E-4C3E-B260-BDD265C7EAB1}">
      <dgm:prSet custT="1"/>
      <dgm:spPr/>
      <dgm:t>
        <a:bodyPr/>
        <a:lstStyle/>
        <a:p>
          <a:r>
            <a:rPr lang="en-US" sz="1600" dirty="0"/>
            <a:t>Learn 19 phonemes and know the graphemes that represent them.  Begin to segment CVC words (e.g. Cat</a:t>
          </a:r>
          <a:r>
            <a:rPr lang="en-US" sz="1100" dirty="0"/>
            <a:t>)</a:t>
          </a:r>
        </a:p>
      </dgm:t>
    </dgm:pt>
    <dgm:pt modelId="{35972C3C-BD7D-4A99-AEF8-27B9C3F162CC}" type="parTrans" cxnId="{97D49B7F-82EC-4059-8986-669889666881}">
      <dgm:prSet/>
      <dgm:spPr/>
      <dgm:t>
        <a:bodyPr/>
        <a:lstStyle/>
        <a:p>
          <a:endParaRPr lang="en-US"/>
        </a:p>
      </dgm:t>
    </dgm:pt>
    <dgm:pt modelId="{84E9F117-9B37-45E3-A9AC-359578924E9E}" type="sibTrans" cxnId="{97D49B7F-82EC-4059-8986-669889666881}">
      <dgm:prSet/>
      <dgm:spPr/>
      <dgm:t>
        <a:bodyPr/>
        <a:lstStyle/>
        <a:p>
          <a:endParaRPr lang="en-US"/>
        </a:p>
      </dgm:t>
    </dgm:pt>
    <dgm:pt modelId="{99E8FDF1-92FB-40D8-872E-13C2916D6FB1}">
      <dgm:prSet/>
      <dgm:spPr/>
      <dgm:t>
        <a:bodyPr/>
        <a:lstStyle/>
        <a:p>
          <a:r>
            <a:rPr lang="en-US"/>
            <a:t>Phase 3</a:t>
          </a:r>
        </a:p>
      </dgm:t>
    </dgm:pt>
    <dgm:pt modelId="{C46DABC6-E253-428E-B0C2-54A7E3FF7576}" type="parTrans" cxnId="{2DD0D661-6F19-4899-8ACD-2F0A5A113D46}">
      <dgm:prSet/>
      <dgm:spPr/>
      <dgm:t>
        <a:bodyPr/>
        <a:lstStyle/>
        <a:p>
          <a:endParaRPr lang="en-US"/>
        </a:p>
      </dgm:t>
    </dgm:pt>
    <dgm:pt modelId="{DC39D594-3CED-4992-8D44-16E733C55B1D}" type="sibTrans" cxnId="{2DD0D661-6F19-4899-8ACD-2F0A5A113D46}">
      <dgm:prSet/>
      <dgm:spPr/>
      <dgm:t>
        <a:bodyPr/>
        <a:lstStyle/>
        <a:p>
          <a:endParaRPr lang="en-US"/>
        </a:p>
      </dgm:t>
    </dgm:pt>
    <dgm:pt modelId="{D406B00D-A17F-41EB-8187-20FFB09C558D}">
      <dgm:prSet custT="1"/>
      <dgm:spPr/>
      <dgm:t>
        <a:bodyPr/>
        <a:lstStyle/>
        <a:p>
          <a:r>
            <a:rPr lang="en-US" sz="1600" dirty="0"/>
            <a:t>Teach another 25 phonemes and graphemes.  Continue to segment and blend longer words (e.g. rain)</a:t>
          </a:r>
        </a:p>
      </dgm:t>
    </dgm:pt>
    <dgm:pt modelId="{BD950237-63E9-46F0-B4D6-9E72F76D4818}" type="parTrans" cxnId="{CC24BAB9-1964-4FB1-934E-0C16AC9F6B11}">
      <dgm:prSet/>
      <dgm:spPr/>
      <dgm:t>
        <a:bodyPr/>
        <a:lstStyle/>
        <a:p>
          <a:endParaRPr lang="en-US"/>
        </a:p>
      </dgm:t>
    </dgm:pt>
    <dgm:pt modelId="{0F2840EC-119A-465B-97C9-B573F073B484}" type="sibTrans" cxnId="{CC24BAB9-1964-4FB1-934E-0C16AC9F6B11}">
      <dgm:prSet/>
      <dgm:spPr/>
      <dgm:t>
        <a:bodyPr/>
        <a:lstStyle/>
        <a:p>
          <a:endParaRPr lang="en-US"/>
        </a:p>
      </dgm:t>
    </dgm:pt>
    <dgm:pt modelId="{E2C8B8F8-C994-4B50-945D-55FEDF1EC9AE}">
      <dgm:prSet/>
      <dgm:spPr/>
      <dgm:t>
        <a:bodyPr/>
        <a:lstStyle/>
        <a:p>
          <a:r>
            <a:rPr lang="en-US"/>
            <a:t>Phase 4</a:t>
          </a:r>
        </a:p>
      </dgm:t>
    </dgm:pt>
    <dgm:pt modelId="{088E7149-4595-4923-AD0B-EED959026150}" type="parTrans" cxnId="{20F9A37A-305F-4278-A2E0-A6277F922287}">
      <dgm:prSet/>
      <dgm:spPr/>
      <dgm:t>
        <a:bodyPr/>
        <a:lstStyle/>
        <a:p>
          <a:endParaRPr lang="en-US"/>
        </a:p>
      </dgm:t>
    </dgm:pt>
    <dgm:pt modelId="{97A764ED-D5BE-4720-A248-40BD881A5352}" type="sibTrans" cxnId="{20F9A37A-305F-4278-A2E0-A6277F922287}">
      <dgm:prSet/>
      <dgm:spPr/>
      <dgm:t>
        <a:bodyPr/>
        <a:lstStyle/>
        <a:p>
          <a:endParaRPr lang="en-US"/>
        </a:p>
      </dgm:t>
    </dgm:pt>
    <dgm:pt modelId="{B9D81B01-35B8-40F5-A7A3-F8A52B59AFA8}">
      <dgm:prSet custT="1"/>
      <dgm:spPr/>
      <dgm:t>
        <a:bodyPr/>
        <a:lstStyle/>
        <a:p>
          <a:r>
            <a:rPr lang="en-US" sz="1600" dirty="0"/>
            <a:t>To consolidate children’s knowledge of graphemes in reading and spelling words</a:t>
          </a:r>
          <a:r>
            <a:rPr lang="en-US" sz="1100" dirty="0"/>
            <a:t>.</a:t>
          </a:r>
        </a:p>
      </dgm:t>
    </dgm:pt>
    <dgm:pt modelId="{FFE2ECC7-7BE8-41D4-9372-B2DCE5715768}" type="parTrans" cxnId="{EE0E281D-79AC-4894-8155-932D6B50593B}">
      <dgm:prSet/>
      <dgm:spPr/>
      <dgm:t>
        <a:bodyPr/>
        <a:lstStyle/>
        <a:p>
          <a:endParaRPr lang="en-US"/>
        </a:p>
      </dgm:t>
    </dgm:pt>
    <dgm:pt modelId="{8B1B2281-B7F2-4C1A-8E43-238EBC66AFF1}" type="sibTrans" cxnId="{EE0E281D-79AC-4894-8155-932D6B50593B}">
      <dgm:prSet/>
      <dgm:spPr/>
      <dgm:t>
        <a:bodyPr/>
        <a:lstStyle/>
        <a:p>
          <a:endParaRPr lang="en-US"/>
        </a:p>
      </dgm:t>
    </dgm:pt>
    <dgm:pt modelId="{4975B34A-CD95-440E-876D-81925E84D033}">
      <dgm:prSet/>
      <dgm:spPr/>
      <dgm:t>
        <a:bodyPr/>
        <a:lstStyle/>
        <a:p>
          <a:r>
            <a:rPr lang="en-US"/>
            <a:t>Phase 5</a:t>
          </a:r>
        </a:p>
      </dgm:t>
    </dgm:pt>
    <dgm:pt modelId="{1BBC0C8C-426F-4E66-A511-EB8453E35CD7}" type="parTrans" cxnId="{3E558FB1-C3B0-4118-BE64-A68468657561}">
      <dgm:prSet/>
      <dgm:spPr/>
      <dgm:t>
        <a:bodyPr/>
        <a:lstStyle/>
        <a:p>
          <a:endParaRPr lang="en-US"/>
        </a:p>
      </dgm:t>
    </dgm:pt>
    <dgm:pt modelId="{578CC688-21A2-4506-8707-914E88D51097}" type="sibTrans" cxnId="{3E558FB1-C3B0-4118-BE64-A68468657561}">
      <dgm:prSet/>
      <dgm:spPr/>
      <dgm:t>
        <a:bodyPr/>
        <a:lstStyle/>
        <a:p>
          <a:endParaRPr lang="en-US"/>
        </a:p>
      </dgm:t>
    </dgm:pt>
    <dgm:pt modelId="{E0C636F0-994B-48B6-A798-55C586085124}">
      <dgm:prSet custT="1"/>
      <dgm:spPr/>
      <dgm:t>
        <a:bodyPr/>
        <a:lstStyle/>
        <a:p>
          <a:r>
            <a:rPr lang="en-US" sz="1600" b="0" dirty="0"/>
            <a:t>Children broaden their knowledge of graphemes and phonemes for use in reading and spelling and spelling alternative graphemes. 13 new graphemes, 5 split diagraphs, 13 new pronunciations</a:t>
          </a:r>
          <a:r>
            <a:rPr lang="en-US" sz="1200" b="0" dirty="0"/>
            <a:t>.</a:t>
          </a:r>
        </a:p>
      </dgm:t>
    </dgm:pt>
    <dgm:pt modelId="{2E94A37A-A087-472A-B90E-5D308F22B61B}" type="parTrans" cxnId="{3B248284-BA39-4EFF-8548-071B6C123863}">
      <dgm:prSet/>
      <dgm:spPr/>
      <dgm:t>
        <a:bodyPr/>
        <a:lstStyle/>
        <a:p>
          <a:endParaRPr lang="en-US"/>
        </a:p>
      </dgm:t>
    </dgm:pt>
    <dgm:pt modelId="{7E666642-9585-4EF9-A9E9-17E0859773D1}" type="sibTrans" cxnId="{3B248284-BA39-4EFF-8548-071B6C123863}">
      <dgm:prSet/>
      <dgm:spPr/>
      <dgm:t>
        <a:bodyPr/>
        <a:lstStyle/>
        <a:p>
          <a:endParaRPr lang="en-US"/>
        </a:p>
      </dgm:t>
    </dgm:pt>
    <dgm:pt modelId="{ACA42AA2-27BA-4D68-8240-5A65F730828B}">
      <dgm:prSet/>
      <dgm:spPr/>
      <dgm:t>
        <a:bodyPr/>
        <a:lstStyle/>
        <a:p>
          <a:r>
            <a:rPr lang="en-US" dirty="0"/>
            <a:t>Phase 6</a:t>
          </a:r>
        </a:p>
      </dgm:t>
    </dgm:pt>
    <dgm:pt modelId="{C11F6092-41D6-4C0C-B025-BD400F1D6F39}" type="parTrans" cxnId="{C255C632-3715-4FD3-9C31-57C6C3B017F3}">
      <dgm:prSet/>
      <dgm:spPr/>
      <dgm:t>
        <a:bodyPr/>
        <a:lstStyle/>
        <a:p>
          <a:endParaRPr lang="en-US"/>
        </a:p>
      </dgm:t>
    </dgm:pt>
    <dgm:pt modelId="{6D218AB4-E093-4584-A294-CB40505F990B}" type="sibTrans" cxnId="{C255C632-3715-4FD3-9C31-57C6C3B017F3}">
      <dgm:prSet/>
      <dgm:spPr/>
      <dgm:t>
        <a:bodyPr/>
        <a:lstStyle/>
        <a:p>
          <a:endParaRPr lang="en-US"/>
        </a:p>
      </dgm:t>
    </dgm:pt>
    <dgm:pt modelId="{78CEF2DA-D243-42E8-9542-4A47459E60C9}">
      <dgm:prSet custT="1"/>
      <dgm:spPr/>
      <dgm:t>
        <a:bodyPr/>
        <a:lstStyle/>
        <a:p>
          <a:r>
            <a:rPr lang="en-US" sz="1600" dirty="0"/>
            <a:t>SPAG – Learn some of the rarer phoneme/grapheme correspondences.  Learning simple spelling rules and grammar e.g. Plurals..</a:t>
          </a:r>
        </a:p>
      </dgm:t>
    </dgm:pt>
    <dgm:pt modelId="{7F0F65F2-85FE-467F-8E78-4BBDC396B75D}" type="parTrans" cxnId="{F798CF51-88CC-448B-8FEB-99AEB4E7E335}">
      <dgm:prSet/>
      <dgm:spPr/>
      <dgm:t>
        <a:bodyPr/>
        <a:lstStyle/>
        <a:p>
          <a:endParaRPr lang="en-US"/>
        </a:p>
      </dgm:t>
    </dgm:pt>
    <dgm:pt modelId="{70C98FAD-52EE-4904-82F8-B30E4E39C848}" type="sibTrans" cxnId="{F798CF51-88CC-448B-8FEB-99AEB4E7E335}">
      <dgm:prSet/>
      <dgm:spPr/>
      <dgm:t>
        <a:bodyPr/>
        <a:lstStyle/>
        <a:p>
          <a:endParaRPr lang="en-US"/>
        </a:p>
      </dgm:t>
    </dgm:pt>
    <dgm:pt modelId="{40317446-4BF4-474B-8452-FDFC75F3DB78}" type="pres">
      <dgm:prSet presAssocID="{F76DD870-213F-4927-95DE-53F42375964C}" presName="Name0" presStyleCnt="0">
        <dgm:presLayoutVars>
          <dgm:dir/>
          <dgm:animLvl val="lvl"/>
          <dgm:resizeHandles val="exact"/>
        </dgm:presLayoutVars>
      </dgm:prSet>
      <dgm:spPr/>
      <dgm:t>
        <a:bodyPr/>
        <a:lstStyle/>
        <a:p>
          <a:endParaRPr lang="en-GB"/>
        </a:p>
      </dgm:t>
    </dgm:pt>
    <dgm:pt modelId="{2155736E-A8F5-4139-8AAC-F739291FF193}" type="pres">
      <dgm:prSet presAssocID="{ACA42AA2-27BA-4D68-8240-5A65F730828B}" presName="boxAndChildren" presStyleCnt="0"/>
      <dgm:spPr/>
    </dgm:pt>
    <dgm:pt modelId="{5992ECED-9728-4D5B-95C7-3EB1CA837C82}" type="pres">
      <dgm:prSet presAssocID="{ACA42AA2-27BA-4D68-8240-5A65F730828B}" presName="parentTextBox" presStyleLbl="alignNode1" presStyleIdx="0" presStyleCnt="6"/>
      <dgm:spPr/>
      <dgm:t>
        <a:bodyPr/>
        <a:lstStyle/>
        <a:p>
          <a:endParaRPr lang="en-GB"/>
        </a:p>
      </dgm:t>
    </dgm:pt>
    <dgm:pt modelId="{EAD98C3C-238E-4AF2-B98D-5327E159560E}" type="pres">
      <dgm:prSet presAssocID="{ACA42AA2-27BA-4D68-8240-5A65F730828B}" presName="descendantBox" presStyleLbl="bgAccFollowNode1" presStyleIdx="0" presStyleCnt="6"/>
      <dgm:spPr/>
      <dgm:t>
        <a:bodyPr/>
        <a:lstStyle/>
        <a:p>
          <a:endParaRPr lang="en-GB"/>
        </a:p>
      </dgm:t>
    </dgm:pt>
    <dgm:pt modelId="{945AC3F7-B21A-4E79-AC9A-3B6DBBEE0E21}" type="pres">
      <dgm:prSet presAssocID="{578CC688-21A2-4506-8707-914E88D51097}" presName="sp" presStyleCnt="0"/>
      <dgm:spPr/>
    </dgm:pt>
    <dgm:pt modelId="{AD0C06F1-4045-4487-9C53-951ACA9AAC9F}" type="pres">
      <dgm:prSet presAssocID="{4975B34A-CD95-440E-876D-81925E84D033}" presName="arrowAndChildren" presStyleCnt="0"/>
      <dgm:spPr/>
    </dgm:pt>
    <dgm:pt modelId="{62032DF6-FB44-4F28-92CD-C373FADDCC55}" type="pres">
      <dgm:prSet presAssocID="{4975B34A-CD95-440E-876D-81925E84D033}" presName="parentTextArrow" presStyleLbl="node1" presStyleIdx="0" presStyleCnt="0"/>
      <dgm:spPr/>
      <dgm:t>
        <a:bodyPr/>
        <a:lstStyle/>
        <a:p>
          <a:endParaRPr lang="en-GB"/>
        </a:p>
      </dgm:t>
    </dgm:pt>
    <dgm:pt modelId="{942B45CA-395E-497B-8CED-A43E0DE93283}" type="pres">
      <dgm:prSet presAssocID="{4975B34A-CD95-440E-876D-81925E84D033}" presName="arrow" presStyleLbl="alignNode1" presStyleIdx="1" presStyleCnt="6" custScaleY="135202"/>
      <dgm:spPr/>
      <dgm:t>
        <a:bodyPr/>
        <a:lstStyle/>
        <a:p>
          <a:endParaRPr lang="en-GB"/>
        </a:p>
      </dgm:t>
    </dgm:pt>
    <dgm:pt modelId="{B187BF1C-2A1A-4C38-A615-A75CDD7A2F4D}" type="pres">
      <dgm:prSet presAssocID="{4975B34A-CD95-440E-876D-81925E84D033}" presName="descendantArrow" presStyleLbl="bgAccFollowNode1" presStyleIdx="1" presStyleCnt="6" custScaleY="149142"/>
      <dgm:spPr/>
      <dgm:t>
        <a:bodyPr/>
        <a:lstStyle/>
        <a:p>
          <a:endParaRPr lang="en-GB"/>
        </a:p>
      </dgm:t>
    </dgm:pt>
    <dgm:pt modelId="{6532B5E2-3099-4190-A5FC-B402CBEE1102}" type="pres">
      <dgm:prSet presAssocID="{97A764ED-D5BE-4720-A248-40BD881A5352}" presName="sp" presStyleCnt="0"/>
      <dgm:spPr/>
    </dgm:pt>
    <dgm:pt modelId="{AE697B76-D4EE-4350-AC74-67F203235708}" type="pres">
      <dgm:prSet presAssocID="{E2C8B8F8-C994-4B50-945D-55FEDF1EC9AE}" presName="arrowAndChildren" presStyleCnt="0"/>
      <dgm:spPr/>
    </dgm:pt>
    <dgm:pt modelId="{DF1CB600-16C2-4AAB-9D4E-0323D758529F}" type="pres">
      <dgm:prSet presAssocID="{E2C8B8F8-C994-4B50-945D-55FEDF1EC9AE}" presName="parentTextArrow" presStyleLbl="node1" presStyleIdx="0" presStyleCnt="0"/>
      <dgm:spPr/>
      <dgm:t>
        <a:bodyPr/>
        <a:lstStyle/>
        <a:p>
          <a:endParaRPr lang="en-GB"/>
        </a:p>
      </dgm:t>
    </dgm:pt>
    <dgm:pt modelId="{0CF9D1CF-F61E-4232-A6F0-4C7BDC28A556}" type="pres">
      <dgm:prSet presAssocID="{E2C8B8F8-C994-4B50-945D-55FEDF1EC9AE}" presName="arrow" presStyleLbl="alignNode1" presStyleIdx="2" presStyleCnt="6" custLinFactNeighborX="-22" custLinFactNeighborY="-9460"/>
      <dgm:spPr/>
      <dgm:t>
        <a:bodyPr/>
        <a:lstStyle/>
        <a:p>
          <a:endParaRPr lang="en-GB"/>
        </a:p>
      </dgm:t>
    </dgm:pt>
    <dgm:pt modelId="{F2C39458-6E4E-48C0-8345-A5AD3E62AE2E}" type="pres">
      <dgm:prSet presAssocID="{E2C8B8F8-C994-4B50-945D-55FEDF1EC9AE}" presName="descendantArrow" presStyleLbl="bgAccFollowNode1" presStyleIdx="2" presStyleCnt="6"/>
      <dgm:spPr/>
      <dgm:t>
        <a:bodyPr/>
        <a:lstStyle/>
        <a:p>
          <a:endParaRPr lang="en-GB"/>
        </a:p>
      </dgm:t>
    </dgm:pt>
    <dgm:pt modelId="{F654A16A-828C-4C6E-B5A8-EEDFCA6D40DC}" type="pres">
      <dgm:prSet presAssocID="{DC39D594-3CED-4992-8D44-16E733C55B1D}" presName="sp" presStyleCnt="0"/>
      <dgm:spPr/>
    </dgm:pt>
    <dgm:pt modelId="{01716BB9-7794-4B21-A420-EF6A9221BF1C}" type="pres">
      <dgm:prSet presAssocID="{99E8FDF1-92FB-40D8-872E-13C2916D6FB1}" presName="arrowAndChildren" presStyleCnt="0"/>
      <dgm:spPr/>
    </dgm:pt>
    <dgm:pt modelId="{0B173F12-A560-462B-8056-E9E351752491}" type="pres">
      <dgm:prSet presAssocID="{99E8FDF1-92FB-40D8-872E-13C2916D6FB1}" presName="parentTextArrow" presStyleLbl="node1" presStyleIdx="0" presStyleCnt="0"/>
      <dgm:spPr/>
      <dgm:t>
        <a:bodyPr/>
        <a:lstStyle/>
        <a:p>
          <a:endParaRPr lang="en-GB"/>
        </a:p>
      </dgm:t>
    </dgm:pt>
    <dgm:pt modelId="{E914BD5C-7A2C-41E0-9DB9-91FD070DFFB4}" type="pres">
      <dgm:prSet presAssocID="{99E8FDF1-92FB-40D8-872E-13C2916D6FB1}" presName="arrow" presStyleLbl="alignNode1" presStyleIdx="3" presStyleCnt="6"/>
      <dgm:spPr/>
      <dgm:t>
        <a:bodyPr/>
        <a:lstStyle/>
        <a:p>
          <a:endParaRPr lang="en-GB"/>
        </a:p>
      </dgm:t>
    </dgm:pt>
    <dgm:pt modelId="{19E3387E-0C16-46FC-AB22-6645D7FCE3F0}" type="pres">
      <dgm:prSet presAssocID="{99E8FDF1-92FB-40D8-872E-13C2916D6FB1}" presName="descendantArrow" presStyleLbl="bgAccFollowNode1" presStyleIdx="3" presStyleCnt="6"/>
      <dgm:spPr/>
      <dgm:t>
        <a:bodyPr/>
        <a:lstStyle/>
        <a:p>
          <a:endParaRPr lang="en-GB"/>
        </a:p>
      </dgm:t>
    </dgm:pt>
    <dgm:pt modelId="{B7DE3D84-2911-47B3-87CF-14E00A4E64F9}" type="pres">
      <dgm:prSet presAssocID="{4D990062-E655-40DA-B38E-36B2355E35DC}" presName="sp" presStyleCnt="0"/>
      <dgm:spPr/>
    </dgm:pt>
    <dgm:pt modelId="{280CCA02-541D-4303-9F8F-95730BB9FB4B}" type="pres">
      <dgm:prSet presAssocID="{DB9EBE6F-ABBB-4365-9BB5-28A5E041598D}" presName="arrowAndChildren" presStyleCnt="0"/>
      <dgm:spPr/>
    </dgm:pt>
    <dgm:pt modelId="{A78A0FC3-6274-47FD-BDBF-7771CE87FC86}" type="pres">
      <dgm:prSet presAssocID="{DB9EBE6F-ABBB-4365-9BB5-28A5E041598D}" presName="parentTextArrow" presStyleLbl="node1" presStyleIdx="0" presStyleCnt="0"/>
      <dgm:spPr/>
      <dgm:t>
        <a:bodyPr/>
        <a:lstStyle/>
        <a:p>
          <a:endParaRPr lang="en-GB"/>
        </a:p>
      </dgm:t>
    </dgm:pt>
    <dgm:pt modelId="{5462ED8C-88E0-421F-9314-17584DF83516}" type="pres">
      <dgm:prSet presAssocID="{DB9EBE6F-ABBB-4365-9BB5-28A5E041598D}" presName="arrow" presStyleLbl="alignNode1" presStyleIdx="4" presStyleCnt="6"/>
      <dgm:spPr/>
      <dgm:t>
        <a:bodyPr/>
        <a:lstStyle/>
        <a:p>
          <a:endParaRPr lang="en-GB"/>
        </a:p>
      </dgm:t>
    </dgm:pt>
    <dgm:pt modelId="{B88D0CDE-F183-4C39-83EE-9696E4556170}" type="pres">
      <dgm:prSet presAssocID="{DB9EBE6F-ABBB-4365-9BB5-28A5E041598D}" presName="descendantArrow" presStyleLbl="bgAccFollowNode1" presStyleIdx="4" presStyleCnt="6"/>
      <dgm:spPr/>
      <dgm:t>
        <a:bodyPr/>
        <a:lstStyle/>
        <a:p>
          <a:endParaRPr lang="en-GB"/>
        </a:p>
      </dgm:t>
    </dgm:pt>
    <dgm:pt modelId="{B07CDCEA-1742-46AC-B7C4-25A54093B5C0}" type="pres">
      <dgm:prSet presAssocID="{F1D36D2A-CA60-4341-BC2F-F93AD7586EE2}" presName="sp" presStyleCnt="0"/>
      <dgm:spPr/>
    </dgm:pt>
    <dgm:pt modelId="{6BAC6DD7-938F-48FD-9A69-DCD1F79ED0D3}" type="pres">
      <dgm:prSet presAssocID="{402F392E-7B7E-4950-A89B-2B8CCC1B30AC}" presName="arrowAndChildren" presStyleCnt="0"/>
      <dgm:spPr/>
    </dgm:pt>
    <dgm:pt modelId="{8345241B-0BEE-4057-A5D9-0EE38D0F8F98}" type="pres">
      <dgm:prSet presAssocID="{402F392E-7B7E-4950-A89B-2B8CCC1B30AC}" presName="parentTextArrow" presStyleLbl="node1" presStyleIdx="0" presStyleCnt="0"/>
      <dgm:spPr/>
      <dgm:t>
        <a:bodyPr/>
        <a:lstStyle/>
        <a:p>
          <a:endParaRPr lang="en-GB"/>
        </a:p>
      </dgm:t>
    </dgm:pt>
    <dgm:pt modelId="{2ED37DB9-B2FD-4D2E-8E92-22DB6F76A53E}" type="pres">
      <dgm:prSet presAssocID="{402F392E-7B7E-4950-A89B-2B8CCC1B30AC}" presName="arrow" presStyleLbl="alignNode1" presStyleIdx="5" presStyleCnt="6"/>
      <dgm:spPr/>
      <dgm:t>
        <a:bodyPr/>
        <a:lstStyle/>
        <a:p>
          <a:endParaRPr lang="en-GB"/>
        </a:p>
      </dgm:t>
    </dgm:pt>
    <dgm:pt modelId="{2FCE32DE-09C3-49A3-AB82-19464531F217}" type="pres">
      <dgm:prSet presAssocID="{402F392E-7B7E-4950-A89B-2B8CCC1B30AC}" presName="descendantArrow" presStyleLbl="bgAccFollowNode1" presStyleIdx="5" presStyleCnt="6"/>
      <dgm:spPr/>
      <dgm:t>
        <a:bodyPr/>
        <a:lstStyle/>
        <a:p>
          <a:endParaRPr lang="en-GB"/>
        </a:p>
      </dgm:t>
    </dgm:pt>
  </dgm:ptLst>
  <dgm:cxnLst>
    <dgm:cxn modelId="{E659A258-E588-4E96-B48E-8FBCB2597F30}" type="presOf" srcId="{402F392E-7B7E-4950-A89B-2B8CCC1B30AC}" destId="{2ED37DB9-B2FD-4D2E-8E92-22DB6F76A53E}" srcOrd="1" destOrd="0" presId="urn:microsoft.com/office/officeart/2016/7/layout/VerticalDownArrowProcess"/>
    <dgm:cxn modelId="{2F716419-DF08-4F9F-96B7-21650FBB13C2}" type="presOf" srcId="{BB0E8C5D-0FEB-42CC-BA00-3323324E4916}" destId="{2FCE32DE-09C3-49A3-AB82-19464531F217}" srcOrd="0" destOrd="0" presId="urn:microsoft.com/office/officeart/2016/7/layout/VerticalDownArrowProcess"/>
    <dgm:cxn modelId="{20F9A37A-305F-4278-A2E0-A6277F922287}" srcId="{F76DD870-213F-4927-95DE-53F42375964C}" destId="{E2C8B8F8-C994-4B50-945D-55FEDF1EC9AE}" srcOrd="3" destOrd="0" parTransId="{088E7149-4595-4923-AD0B-EED959026150}" sibTransId="{97A764ED-D5BE-4720-A248-40BD881A5352}"/>
    <dgm:cxn modelId="{7F605D8D-EEE7-4F3B-B0F1-37A966A5A24E}" type="presOf" srcId="{D406B00D-A17F-41EB-8187-20FFB09C558D}" destId="{19E3387E-0C16-46FC-AB22-6645D7FCE3F0}" srcOrd="0" destOrd="0" presId="urn:microsoft.com/office/officeart/2016/7/layout/VerticalDownArrowProcess"/>
    <dgm:cxn modelId="{45D7D0C2-ACAC-493A-83AD-E4A111E3F485}" type="presOf" srcId="{B9D81B01-35B8-40F5-A7A3-F8A52B59AFA8}" destId="{F2C39458-6E4E-48C0-8345-A5AD3E62AE2E}" srcOrd="0" destOrd="0" presId="urn:microsoft.com/office/officeart/2016/7/layout/VerticalDownArrowProcess"/>
    <dgm:cxn modelId="{C1D97FF3-68D0-4428-AC87-2CE7BCCFF32C}" type="presOf" srcId="{4975B34A-CD95-440E-876D-81925E84D033}" destId="{62032DF6-FB44-4F28-92CD-C373FADDCC55}" srcOrd="0" destOrd="0" presId="urn:microsoft.com/office/officeart/2016/7/layout/VerticalDownArrowProcess"/>
    <dgm:cxn modelId="{945B3ECD-794D-451A-BBF2-8831C0FADA61}" type="presOf" srcId="{4975B34A-CD95-440E-876D-81925E84D033}" destId="{942B45CA-395E-497B-8CED-A43E0DE93283}" srcOrd="1" destOrd="0" presId="urn:microsoft.com/office/officeart/2016/7/layout/VerticalDownArrowProcess"/>
    <dgm:cxn modelId="{A29F2FBF-6446-4669-816D-56C72BFC3C4A}" type="presOf" srcId="{78CEF2DA-D243-42E8-9542-4A47459E60C9}" destId="{EAD98C3C-238E-4AF2-B98D-5327E159560E}" srcOrd="0" destOrd="0" presId="urn:microsoft.com/office/officeart/2016/7/layout/VerticalDownArrowProcess"/>
    <dgm:cxn modelId="{3B248284-BA39-4EFF-8548-071B6C123863}" srcId="{4975B34A-CD95-440E-876D-81925E84D033}" destId="{E0C636F0-994B-48B6-A798-55C586085124}" srcOrd="0" destOrd="0" parTransId="{2E94A37A-A087-472A-B90E-5D308F22B61B}" sibTransId="{7E666642-9585-4EF9-A9E9-17E0859773D1}"/>
    <dgm:cxn modelId="{3E558FB1-C3B0-4118-BE64-A68468657561}" srcId="{F76DD870-213F-4927-95DE-53F42375964C}" destId="{4975B34A-CD95-440E-876D-81925E84D033}" srcOrd="4" destOrd="0" parTransId="{1BBC0C8C-426F-4E66-A511-EB8453E35CD7}" sibTransId="{578CC688-21A2-4506-8707-914E88D51097}"/>
    <dgm:cxn modelId="{52F4C960-0512-4A79-84E2-E036C1647012}" srcId="{F76DD870-213F-4927-95DE-53F42375964C}" destId="{402F392E-7B7E-4950-A89B-2B8CCC1B30AC}" srcOrd="0" destOrd="0" parTransId="{3655CCEF-F586-48A9-9E23-D4A67696A146}" sibTransId="{F1D36D2A-CA60-4341-BC2F-F93AD7586EE2}"/>
    <dgm:cxn modelId="{DD30727E-74DF-4A28-ADFF-F121458FB1B3}" type="presOf" srcId="{E2C8B8F8-C994-4B50-945D-55FEDF1EC9AE}" destId="{DF1CB600-16C2-4AAB-9D4E-0323D758529F}" srcOrd="0" destOrd="0" presId="urn:microsoft.com/office/officeart/2016/7/layout/VerticalDownArrowProcess"/>
    <dgm:cxn modelId="{A413C2DD-FB9F-4A1E-8F9D-0817E9F7E7E6}" type="presOf" srcId="{F76DD870-213F-4927-95DE-53F42375964C}" destId="{40317446-4BF4-474B-8452-FDFC75F3DB78}" srcOrd="0" destOrd="0" presId="urn:microsoft.com/office/officeart/2016/7/layout/VerticalDownArrowProcess"/>
    <dgm:cxn modelId="{CC24BAB9-1964-4FB1-934E-0C16AC9F6B11}" srcId="{99E8FDF1-92FB-40D8-872E-13C2916D6FB1}" destId="{D406B00D-A17F-41EB-8187-20FFB09C558D}" srcOrd="0" destOrd="0" parTransId="{BD950237-63E9-46F0-B4D6-9E72F76D4818}" sibTransId="{0F2840EC-119A-465B-97C9-B573F073B484}"/>
    <dgm:cxn modelId="{48A0F407-FEEE-4FB2-AFD5-29A68D2BF9FC}" type="presOf" srcId="{99E8FDF1-92FB-40D8-872E-13C2916D6FB1}" destId="{E914BD5C-7A2C-41E0-9DB9-91FD070DFFB4}" srcOrd="1" destOrd="0" presId="urn:microsoft.com/office/officeart/2016/7/layout/VerticalDownArrowProcess"/>
    <dgm:cxn modelId="{BA54F49B-3711-4554-A7C7-6E463CC3115C}" type="presOf" srcId="{E0C636F0-994B-48B6-A798-55C586085124}" destId="{B187BF1C-2A1A-4C38-A615-A75CDD7A2F4D}" srcOrd="0" destOrd="0" presId="urn:microsoft.com/office/officeart/2016/7/layout/VerticalDownArrowProcess"/>
    <dgm:cxn modelId="{515BF786-C133-476C-AE50-79B926959E2A}" type="presOf" srcId="{09908241-CD8E-4C3E-B260-BDD265C7EAB1}" destId="{B88D0CDE-F183-4C39-83EE-9696E4556170}" srcOrd="0" destOrd="0" presId="urn:microsoft.com/office/officeart/2016/7/layout/VerticalDownArrowProcess"/>
    <dgm:cxn modelId="{2DD0D661-6F19-4899-8ACD-2F0A5A113D46}" srcId="{F76DD870-213F-4927-95DE-53F42375964C}" destId="{99E8FDF1-92FB-40D8-872E-13C2916D6FB1}" srcOrd="2" destOrd="0" parTransId="{C46DABC6-E253-428E-B0C2-54A7E3FF7576}" sibTransId="{DC39D594-3CED-4992-8D44-16E733C55B1D}"/>
    <dgm:cxn modelId="{535754E1-8D78-4CE7-9192-9EC586ED56BB}" type="presOf" srcId="{DB9EBE6F-ABBB-4365-9BB5-28A5E041598D}" destId="{A78A0FC3-6274-47FD-BDBF-7771CE87FC86}" srcOrd="0" destOrd="0" presId="urn:microsoft.com/office/officeart/2016/7/layout/VerticalDownArrowProcess"/>
    <dgm:cxn modelId="{4C1626B5-1587-4266-BC53-7D2630A816C3}" type="presOf" srcId="{ACA42AA2-27BA-4D68-8240-5A65F730828B}" destId="{5992ECED-9728-4D5B-95C7-3EB1CA837C82}" srcOrd="0" destOrd="0" presId="urn:microsoft.com/office/officeart/2016/7/layout/VerticalDownArrowProcess"/>
    <dgm:cxn modelId="{C757DC51-A469-48F6-8D49-EE39DA405186}" type="presOf" srcId="{402F392E-7B7E-4950-A89B-2B8CCC1B30AC}" destId="{8345241B-0BEE-4057-A5D9-0EE38D0F8F98}" srcOrd="0" destOrd="0" presId="urn:microsoft.com/office/officeart/2016/7/layout/VerticalDownArrowProcess"/>
    <dgm:cxn modelId="{EE0E281D-79AC-4894-8155-932D6B50593B}" srcId="{E2C8B8F8-C994-4B50-945D-55FEDF1EC9AE}" destId="{B9D81B01-35B8-40F5-A7A3-F8A52B59AFA8}" srcOrd="0" destOrd="0" parTransId="{FFE2ECC7-7BE8-41D4-9372-B2DCE5715768}" sibTransId="{8B1B2281-B7F2-4C1A-8E43-238EBC66AFF1}"/>
    <dgm:cxn modelId="{C255C632-3715-4FD3-9C31-57C6C3B017F3}" srcId="{F76DD870-213F-4927-95DE-53F42375964C}" destId="{ACA42AA2-27BA-4D68-8240-5A65F730828B}" srcOrd="5" destOrd="0" parTransId="{C11F6092-41D6-4C0C-B025-BD400F1D6F39}" sibTransId="{6D218AB4-E093-4584-A294-CB40505F990B}"/>
    <dgm:cxn modelId="{F798CF51-88CC-448B-8FEB-99AEB4E7E335}" srcId="{ACA42AA2-27BA-4D68-8240-5A65F730828B}" destId="{78CEF2DA-D243-42E8-9542-4A47459E60C9}" srcOrd="0" destOrd="0" parTransId="{7F0F65F2-85FE-467F-8E78-4BBDC396B75D}" sibTransId="{70C98FAD-52EE-4904-82F8-B30E4E39C848}"/>
    <dgm:cxn modelId="{FDB7775C-9642-4A45-9DF8-8CC1B61760F5}" type="presOf" srcId="{DB9EBE6F-ABBB-4365-9BB5-28A5E041598D}" destId="{5462ED8C-88E0-421F-9314-17584DF83516}" srcOrd="1" destOrd="0" presId="urn:microsoft.com/office/officeart/2016/7/layout/VerticalDownArrowProcess"/>
    <dgm:cxn modelId="{2507EE97-81CE-4064-A6AE-DF4C5C0F4B5E}" srcId="{402F392E-7B7E-4950-A89B-2B8CCC1B30AC}" destId="{BB0E8C5D-0FEB-42CC-BA00-3323324E4916}" srcOrd="0" destOrd="0" parTransId="{4EE8EBC5-99E7-479B-B20B-3EE9EB919BFE}" sibTransId="{59AC4775-B34A-4925-95A7-76D0915F606D}"/>
    <dgm:cxn modelId="{DC0D407F-5BC4-42EA-B29B-1EA2A8996C15}" type="presOf" srcId="{E2C8B8F8-C994-4B50-945D-55FEDF1EC9AE}" destId="{0CF9D1CF-F61E-4232-A6F0-4C7BDC28A556}" srcOrd="1" destOrd="0" presId="urn:microsoft.com/office/officeart/2016/7/layout/VerticalDownArrowProcess"/>
    <dgm:cxn modelId="{2F33DC96-57BD-49BB-A24A-1385DD71449E}" type="presOf" srcId="{99E8FDF1-92FB-40D8-872E-13C2916D6FB1}" destId="{0B173F12-A560-462B-8056-E9E351752491}" srcOrd="0" destOrd="0" presId="urn:microsoft.com/office/officeart/2016/7/layout/VerticalDownArrowProcess"/>
    <dgm:cxn modelId="{97D49B7F-82EC-4059-8986-669889666881}" srcId="{DB9EBE6F-ABBB-4365-9BB5-28A5E041598D}" destId="{09908241-CD8E-4C3E-B260-BDD265C7EAB1}" srcOrd="0" destOrd="0" parTransId="{35972C3C-BD7D-4A99-AEF8-27B9C3F162CC}" sibTransId="{84E9F117-9B37-45E3-A9AC-359578924E9E}"/>
    <dgm:cxn modelId="{7CD2A0CF-11A0-419B-A75A-FBDA12689DC8}" srcId="{F76DD870-213F-4927-95DE-53F42375964C}" destId="{DB9EBE6F-ABBB-4365-9BB5-28A5E041598D}" srcOrd="1" destOrd="0" parTransId="{6E0ED29D-F4C3-44F3-A891-B9FDB9299615}" sibTransId="{4D990062-E655-40DA-B38E-36B2355E35DC}"/>
    <dgm:cxn modelId="{572A876F-BDB9-49C7-84E1-B56ECD1733D2}" type="presParOf" srcId="{40317446-4BF4-474B-8452-FDFC75F3DB78}" destId="{2155736E-A8F5-4139-8AAC-F739291FF193}" srcOrd="0" destOrd="0" presId="urn:microsoft.com/office/officeart/2016/7/layout/VerticalDownArrowProcess"/>
    <dgm:cxn modelId="{3D7A09DD-AA36-411A-9F17-98F6BCE99CE8}" type="presParOf" srcId="{2155736E-A8F5-4139-8AAC-F739291FF193}" destId="{5992ECED-9728-4D5B-95C7-3EB1CA837C82}" srcOrd="0" destOrd="0" presId="urn:microsoft.com/office/officeart/2016/7/layout/VerticalDownArrowProcess"/>
    <dgm:cxn modelId="{4204853E-86CF-4370-8AFC-38C859100ABB}" type="presParOf" srcId="{2155736E-A8F5-4139-8AAC-F739291FF193}" destId="{EAD98C3C-238E-4AF2-B98D-5327E159560E}" srcOrd="1" destOrd="0" presId="urn:microsoft.com/office/officeart/2016/7/layout/VerticalDownArrowProcess"/>
    <dgm:cxn modelId="{2314F470-2D37-4462-8A62-B1DA6FEDD174}" type="presParOf" srcId="{40317446-4BF4-474B-8452-FDFC75F3DB78}" destId="{945AC3F7-B21A-4E79-AC9A-3B6DBBEE0E21}" srcOrd="1" destOrd="0" presId="urn:microsoft.com/office/officeart/2016/7/layout/VerticalDownArrowProcess"/>
    <dgm:cxn modelId="{BD79708D-A045-418C-B1D6-B11A4CBC2B57}" type="presParOf" srcId="{40317446-4BF4-474B-8452-FDFC75F3DB78}" destId="{AD0C06F1-4045-4487-9C53-951ACA9AAC9F}" srcOrd="2" destOrd="0" presId="urn:microsoft.com/office/officeart/2016/7/layout/VerticalDownArrowProcess"/>
    <dgm:cxn modelId="{5B7E8BDA-FCE3-4F80-9B7A-D8C049913929}" type="presParOf" srcId="{AD0C06F1-4045-4487-9C53-951ACA9AAC9F}" destId="{62032DF6-FB44-4F28-92CD-C373FADDCC55}" srcOrd="0" destOrd="0" presId="urn:microsoft.com/office/officeart/2016/7/layout/VerticalDownArrowProcess"/>
    <dgm:cxn modelId="{7864962E-D802-4412-A63C-52394E4FA569}" type="presParOf" srcId="{AD0C06F1-4045-4487-9C53-951ACA9AAC9F}" destId="{942B45CA-395E-497B-8CED-A43E0DE93283}" srcOrd="1" destOrd="0" presId="urn:microsoft.com/office/officeart/2016/7/layout/VerticalDownArrowProcess"/>
    <dgm:cxn modelId="{53D60679-DE0C-4A1C-9CB3-AF85D10E9409}" type="presParOf" srcId="{AD0C06F1-4045-4487-9C53-951ACA9AAC9F}" destId="{B187BF1C-2A1A-4C38-A615-A75CDD7A2F4D}" srcOrd="2" destOrd="0" presId="urn:microsoft.com/office/officeart/2016/7/layout/VerticalDownArrowProcess"/>
    <dgm:cxn modelId="{250F4546-4B9D-426E-98D3-CECBA9D5C453}" type="presParOf" srcId="{40317446-4BF4-474B-8452-FDFC75F3DB78}" destId="{6532B5E2-3099-4190-A5FC-B402CBEE1102}" srcOrd="3" destOrd="0" presId="urn:microsoft.com/office/officeart/2016/7/layout/VerticalDownArrowProcess"/>
    <dgm:cxn modelId="{F52B2962-BCB1-4BC1-8C8E-ED242DD5CEAD}" type="presParOf" srcId="{40317446-4BF4-474B-8452-FDFC75F3DB78}" destId="{AE697B76-D4EE-4350-AC74-67F203235708}" srcOrd="4" destOrd="0" presId="urn:microsoft.com/office/officeart/2016/7/layout/VerticalDownArrowProcess"/>
    <dgm:cxn modelId="{3713D1AF-839F-467E-9C40-D0BC837BA3DB}" type="presParOf" srcId="{AE697B76-D4EE-4350-AC74-67F203235708}" destId="{DF1CB600-16C2-4AAB-9D4E-0323D758529F}" srcOrd="0" destOrd="0" presId="urn:microsoft.com/office/officeart/2016/7/layout/VerticalDownArrowProcess"/>
    <dgm:cxn modelId="{780771C8-F582-4CD8-908D-3D21BCBCFF3F}" type="presParOf" srcId="{AE697B76-D4EE-4350-AC74-67F203235708}" destId="{0CF9D1CF-F61E-4232-A6F0-4C7BDC28A556}" srcOrd="1" destOrd="0" presId="urn:microsoft.com/office/officeart/2016/7/layout/VerticalDownArrowProcess"/>
    <dgm:cxn modelId="{C6964E4C-4113-4F59-AA91-3F11D767E1E9}" type="presParOf" srcId="{AE697B76-D4EE-4350-AC74-67F203235708}" destId="{F2C39458-6E4E-48C0-8345-A5AD3E62AE2E}" srcOrd="2" destOrd="0" presId="urn:microsoft.com/office/officeart/2016/7/layout/VerticalDownArrowProcess"/>
    <dgm:cxn modelId="{97F98207-4550-46C2-B830-BC836716C99A}" type="presParOf" srcId="{40317446-4BF4-474B-8452-FDFC75F3DB78}" destId="{F654A16A-828C-4C6E-B5A8-EEDFCA6D40DC}" srcOrd="5" destOrd="0" presId="urn:microsoft.com/office/officeart/2016/7/layout/VerticalDownArrowProcess"/>
    <dgm:cxn modelId="{719B00CC-6304-4D5F-ACF0-AD9D65F320F8}" type="presParOf" srcId="{40317446-4BF4-474B-8452-FDFC75F3DB78}" destId="{01716BB9-7794-4B21-A420-EF6A9221BF1C}" srcOrd="6" destOrd="0" presId="urn:microsoft.com/office/officeart/2016/7/layout/VerticalDownArrowProcess"/>
    <dgm:cxn modelId="{D8F13648-1A55-4BE6-8666-C9024FC1EE39}" type="presParOf" srcId="{01716BB9-7794-4B21-A420-EF6A9221BF1C}" destId="{0B173F12-A560-462B-8056-E9E351752491}" srcOrd="0" destOrd="0" presId="urn:microsoft.com/office/officeart/2016/7/layout/VerticalDownArrowProcess"/>
    <dgm:cxn modelId="{7EC8BBF2-6D0E-4579-AD83-6D6EECCAC477}" type="presParOf" srcId="{01716BB9-7794-4B21-A420-EF6A9221BF1C}" destId="{E914BD5C-7A2C-41E0-9DB9-91FD070DFFB4}" srcOrd="1" destOrd="0" presId="urn:microsoft.com/office/officeart/2016/7/layout/VerticalDownArrowProcess"/>
    <dgm:cxn modelId="{F46D8043-1DDE-4B4D-A7B7-338EDE3EE93B}" type="presParOf" srcId="{01716BB9-7794-4B21-A420-EF6A9221BF1C}" destId="{19E3387E-0C16-46FC-AB22-6645D7FCE3F0}" srcOrd="2" destOrd="0" presId="urn:microsoft.com/office/officeart/2016/7/layout/VerticalDownArrowProcess"/>
    <dgm:cxn modelId="{0CF9E19C-C66D-4E68-A3B0-B03CEBDA11CC}" type="presParOf" srcId="{40317446-4BF4-474B-8452-FDFC75F3DB78}" destId="{B7DE3D84-2911-47B3-87CF-14E00A4E64F9}" srcOrd="7" destOrd="0" presId="urn:microsoft.com/office/officeart/2016/7/layout/VerticalDownArrowProcess"/>
    <dgm:cxn modelId="{1CFC26D2-FF96-4333-9B14-3B0E2000411F}" type="presParOf" srcId="{40317446-4BF4-474B-8452-FDFC75F3DB78}" destId="{280CCA02-541D-4303-9F8F-95730BB9FB4B}" srcOrd="8" destOrd="0" presId="urn:microsoft.com/office/officeart/2016/7/layout/VerticalDownArrowProcess"/>
    <dgm:cxn modelId="{EE54EF76-FE9B-4EDD-A304-C4B38849979D}" type="presParOf" srcId="{280CCA02-541D-4303-9F8F-95730BB9FB4B}" destId="{A78A0FC3-6274-47FD-BDBF-7771CE87FC86}" srcOrd="0" destOrd="0" presId="urn:microsoft.com/office/officeart/2016/7/layout/VerticalDownArrowProcess"/>
    <dgm:cxn modelId="{E472D932-5017-4D45-9BCA-F1F193CCB67E}" type="presParOf" srcId="{280CCA02-541D-4303-9F8F-95730BB9FB4B}" destId="{5462ED8C-88E0-421F-9314-17584DF83516}" srcOrd="1" destOrd="0" presId="urn:microsoft.com/office/officeart/2016/7/layout/VerticalDownArrowProcess"/>
    <dgm:cxn modelId="{F7589EA4-8C0D-4FDD-BD4F-C7FB2BD64089}" type="presParOf" srcId="{280CCA02-541D-4303-9F8F-95730BB9FB4B}" destId="{B88D0CDE-F183-4C39-83EE-9696E4556170}" srcOrd="2" destOrd="0" presId="urn:microsoft.com/office/officeart/2016/7/layout/VerticalDownArrowProcess"/>
    <dgm:cxn modelId="{D6FD2B97-4381-4354-9966-DE70DD60997E}" type="presParOf" srcId="{40317446-4BF4-474B-8452-FDFC75F3DB78}" destId="{B07CDCEA-1742-46AC-B7C4-25A54093B5C0}" srcOrd="9" destOrd="0" presId="urn:microsoft.com/office/officeart/2016/7/layout/VerticalDownArrowProcess"/>
    <dgm:cxn modelId="{C580AEAE-F03B-48BB-A5C1-79F90F057F59}" type="presParOf" srcId="{40317446-4BF4-474B-8452-FDFC75F3DB78}" destId="{6BAC6DD7-938F-48FD-9A69-DCD1F79ED0D3}" srcOrd="10" destOrd="0" presId="urn:microsoft.com/office/officeart/2016/7/layout/VerticalDownArrowProcess"/>
    <dgm:cxn modelId="{6EB90369-8BFC-44E0-A087-DC76F626828E}" type="presParOf" srcId="{6BAC6DD7-938F-48FD-9A69-DCD1F79ED0D3}" destId="{8345241B-0BEE-4057-A5D9-0EE38D0F8F98}" srcOrd="0" destOrd="0" presId="urn:microsoft.com/office/officeart/2016/7/layout/VerticalDownArrowProcess"/>
    <dgm:cxn modelId="{21A54631-6E13-4D51-9FA7-EF5933AAFE26}" type="presParOf" srcId="{6BAC6DD7-938F-48FD-9A69-DCD1F79ED0D3}" destId="{2ED37DB9-B2FD-4D2E-8E92-22DB6F76A53E}" srcOrd="1" destOrd="0" presId="urn:microsoft.com/office/officeart/2016/7/layout/VerticalDownArrowProcess"/>
    <dgm:cxn modelId="{3ADD2481-8E3A-4C7D-8DF9-2B52B90018D8}" type="presParOf" srcId="{6BAC6DD7-938F-48FD-9A69-DCD1F79ED0D3}" destId="{2FCE32DE-09C3-49A3-AB82-19464531F21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0DA71-CDC8-4667-BBEA-C01AEE025D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8765F1-F341-49CA-8C1A-C5B728A4E6B6}">
      <dgm:prSet/>
      <dgm:spPr/>
      <dgm:t>
        <a:bodyPr/>
        <a:lstStyle/>
        <a:p>
          <a:pPr>
            <a:lnSpc>
              <a:spcPct val="100000"/>
            </a:lnSpc>
          </a:pPr>
          <a:r>
            <a:rPr lang="en-GB" b="1" dirty="0"/>
            <a:t>There are 7 aspects within Phase 1 Letters and Sounds</a:t>
          </a:r>
          <a:r>
            <a:rPr lang="en-GB" dirty="0"/>
            <a:t>.</a:t>
          </a:r>
          <a:endParaRPr lang="en-US" dirty="0"/>
        </a:p>
      </dgm:t>
    </dgm:pt>
    <dgm:pt modelId="{D3D147E1-678C-43D6-8D2F-4A2F9C098CCB}" type="parTrans" cxnId="{3FE9FD1B-2C40-4E96-91F0-BF6AD6A31EE9}">
      <dgm:prSet/>
      <dgm:spPr/>
      <dgm:t>
        <a:bodyPr/>
        <a:lstStyle/>
        <a:p>
          <a:endParaRPr lang="en-US"/>
        </a:p>
      </dgm:t>
    </dgm:pt>
    <dgm:pt modelId="{40B803FF-918C-4D8A-9BF1-CE88FA3B3312}" type="sibTrans" cxnId="{3FE9FD1B-2C40-4E96-91F0-BF6AD6A31EE9}">
      <dgm:prSet/>
      <dgm:spPr/>
      <dgm:t>
        <a:bodyPr/>
        <a:lstStyle/>
        <a:p>
          <a:endParaRPr lang="en-US"/>
        </a:p>
      </dgm:t>
    </dgm:pt>
    <dgm:pt modelId="{A1D833D5-2DE9-45DC-8768-474727B0153B}">
      <dgm:prSet/>
      <dgm:spPr/>
      <dgm:t>
        <a:bodyPr/>
        <a:lstStyle/>
        <a:p>
          <a:pPr>
            <a:lnSpc>
              <a:spcPct val="100000"/>
            </a:lnSpc>
          </a:pPr>
          <a:r>
            <a:rPr lang="en-GB"/>
            <a:t>Aspect 1 – Environmental</a:t>
          </a:r>
          <a:endParaRPr lang="en-US"/>
        </a:p>
      </dgm:t>
    </dgm:pt>
    <dgm:pt modelId="{72240442-6DE0-4F1B-8C3E-387D143D5E3E}" type="parTrans" cxnId="{DA6F9C2B-28A0-4E97-AA33-7D12D5ABD6D6}">
      <dgm:prSet/>
      <dgm:spPr/>
      <dgm:t>
        <a:bodyPr/>
        <a:lstStyle/>
        <a:p>
          <a:endParaRPr lang="en-US"/>
        </a:p>
      </dgm:t>
    </dgm:pt>
    <dgm:pt modelId="{C9AF096C-8BC4-4F58-8689-E7E87695628F}" type="sibTrans" cxnId="{DA6F9C2B-28A0-4E97-AA33-7D12D5ABD6D6}">
      <dgm:prSet/>
      <dgm:spPr/>
      <dgm:t>
        <a:bodyPr/>
        <a:lstStyle/>
        <a:p>
          <a:endParaRPr lang="en-US"/>
        </a:p>
      </dgm:t>
    </dgm:pt>
    <dgm:pt modelId="{2E2C5BE8-8E88-46DD-B0C7-899678858B7E}">
      <dgm:prSet/>
      <dgm:spPr/>
      <dgm:t>
        <a:bodyPr/>
        <a:lstStyle/>
        <a:p>
          <a:pPr>
            <a:lnSpc>
              <a:spcPct val="100000"/>
            </a:lnSpc>
          </a:pPr>
          <a:r>
            <a:rPr lang="en-GB"/>
            <a:t>Aspect 2 – Instrumental sounds</a:t>
          </a:r>
          <a:endParaRPr lang="en-US"/>
        </a:p>
      </dgm:t>
    </dgm:pt>
    <dgm:pt modelId="{E44A0EBA-83D5-43BF-8A25-A6A683665826}" type="parTrans" cxnId="{A3721185-1FB3-452A-A0DF-7BE36926E9C6}">
      <dgm:prSet/>
      <dgm:spPr/>
      <dgm:t>
        <a:bodyPr/>
        <a:lstStyle/>
        <a:p>
          <a:endParaRPr lang="en-US"/>
        </a:p>
      </dgm:t>
    </dgm:pt>
    <dgm:pt modelId="{DFB76779-7DC2-4F55-AD2D-28DBCC876FC3}" type="sibTrans" cxnId="{A3721185-1FB3-452A-A0DF-7BE36926E9C6}">
      <dgm:prSet/>
      <dgm:spPr/>
      <dgm:t>
        <a:bodyPr/>
        <a:lstStyle/>
        <a:p>
          <a:endParaRPr lang="en-US"/>
        </a:p>
      </dgm:t>
    </dgm:pt>
    <dgm:pt modelId="{1CF14548-9011-438A-83B0-B6510670A6CF}">
      <dgm:prSet/>
      <dgm:spPr/>
      <dgm:t>
        <a:bodyPr/>
        <a:lstStyle/>
        <a:p>
          <a:pPr>
            <a:lnSpc>
              <a:spcPct val="100000"/>
            </a:lnSpc>
          </a:pPr>
          <a:r>
            <a:rPr lang="en-GB"/>
            <a:t>Aspect 3 – Body Percussion</a:t>
          </a:r>
          <a:endParaRPr lang="en-US"/>
        </a:p>
      </dgm:t>
    </dgm:pt>
    <dgm:pt modelId="{36660AAA-8D9A-4D43-AE58-336552A65A04}" type="parTrans" cxnId="{A7CFFF0C-758C-43C4-BEAD-38451464B40D}">
      <dgm:prSet/>
      <dgm:spPr/>
      <dgm:t>
        <a:bodyPr/>
        <a:lstStyle/>
        <a:p>
          <a:endParaRPr lang="en-US"/>
        </a:p>
      </dgm:t>
    </dgm:pt>
    <dgm:pt modelId="{BD0E264D-B975-48B9-9748-E78B0F4A0452}" type="sibTrans" cxnId="{A7CFFF0C-758C-43C4-BEAD-38451464B40D}">
      <dgm:prSet/>
      <dgm:spPr/>
      <dgm:t>
        <a:bodyPr/>
        <a:lstStyle/>
        <a:p>
          <a:endParaRPr lang="en-US"/>
        </a:p>
      </dgm:t>
    </dgm:pt>
    <dgm:pt modelId="{3C970FA9-E520-4241-B871-5C479CC11BE9}">
      <dgm:prSet/>
      <dgm:spPr/>
      <dgm:t>
        <a:bodyPr/>
        <a:lstStyle/>
        <a:p>
          <a:pPr>
            <a:lnSpc>
              <a:spcPct val="100000"/>
            </a:lnSpc>
          </a:pPr>
          <a:r>
            <a:rPr lang="en-GB"/>
            <a:t>Aspect 4 – Rhythm and rhyme</a:t>
          </a:r>
          <a:endParaRPr lang="en-US"/>
        </a:p>
      </dgm:t>
    </dgm:pt>
    <dgm:pt modelId="{F23BFA14-2EC1-4AC2-A23C-077CC3CF55DD}" type="parTrans" cxnId="{F7C856BF-A042-4270-A628-8C473296049B}">
      <dgm:prSet/>
      <dgm:spPr/>
      <dgm:t>
        <a:bodyPr/>
        <a:lstStyle/>
        <a:p>
          <a:endParaRPr lang="en-US"/>
        </a:p>
      </dgm:t>
    </dgm:pt>
    <dgm:pt modelId="{EDE24B0D-538E-4A96-BC92-9C9D6E970049}" type="sibTrans" cxnId="{F7C856BF-A042-4270-A628-8C473296049B}">
      <dgm:prSet/>
      <dgm:spPr/>
      <dgm:t>
        <a:bodyPr/>
        <a:lstStyle/>
        <a:p>
          <a:endParaRPr lang="en-US"/>
        </a:p>
      </dgm:t>
    </dgm:pt>
    <dgm:pt modelId="{B80B4D16-A0F7-4511-B068-2D03F2D39EEF}">
      <dgm:prSet/>
      <dgm:spPr/>
      <dgm:t>
        <a:bodyPr/>
        <a:lstStyle/>
        <a:p>
          <a:pPr>
            <a:lnSpc>
              <a:spcPct val="100000"/>
            </a:lnSpc>
          </a:pPr>
          <a:r>
            <a:rPr lang="en-GB"/>
            <a:t>Aspect 5 – Alliteration</a:t>
          </a:r>
          <a:endParaRPr lang="en-US"/>
        </a:p>
      </dgm:t>
    </dgm:pt>
    <dgm:pt modelId="{D0E2E395-C116-4378-A1E0-917B451108FC}" type="parTrans" cxnId="{314D4BAD-C9A2-4262-BB85-9A70ABE19003}">
      <dgm:prSet/>
      <dgm:spPr/>
      <dgm:t>
        <a:bodyPr/>
        <a:lstStyle/>
        <a:p>
          <a:endParaRPr lang="en-US"/>
        </a:p>
      </dgm:t>
    </dgm:pt>
    <dgm:pt modelId="{C9876F99-F8BD-4497-850C-F114830EB5D2}" type="sibTrans" cxnId="{314D4BAD-C9A2-4262-BB85-9A70ABE19003}">
      <dgm:prSet/>
      <dgm:spPr/>
      <dgm:t>
        <a:bodyPr/>
        <a:lstStyle/>
        <a:p>
          <a:endParaRPr lang="en-US"/>
        </a:p>
      </dgm:t>
    </dgm:pt>
    <dgm:pt modelId="{57907DD1-4915-4A39-9913-D471163ECE53}">
      <dgm:prSet/>
      <dgm:spPr/>
      <dgm:t>
        <a:bodyPr/>
        <a:lstStyle/>
        <a:p>
          <a:pPr>
            <a:lnSpc>
              <a:spcPct val="100000"/>
            </a:lnSpc>
          </a:pPr>
          <a:r>
            <a:rPr lang="en-GB"/>
            <a:t>Aspect 6 – Voice sounds</a:t>
          </a:r>
          <a:endParaRPr lang="en-US"/>
        </a:p>
      </dgm:t>
    </dgm:pt>
    <dgm:pt modelId="{6125B878-8DA3-4400-903A-63EB1C063BA5}" type="parTrans" cxnId="{53796579-5070-4754-B48F-A69093674812}">
      <dgm:prSet/>
      <dgm:spPr/>
      <dgm:t>
        <a:bodyPr/>
        <a:lstStyle/>
        <a:p>
          <a:endParaRPr lang="en-US"/>
        </a:p>
      </dgm:t>
    </dgm:pt>
    <dgm:pt modelId="{FBF9311B-D2DE-482E-9AB8-B58EE5052E12}" type="sibTrans" cxnId="{53796579-5070-4754-B48F-A69093674812}">
      <dgm:prSet/>
      <dgm:spPr/>
      <dgm:t>
        <a:bodyPr/>
        <a:lstStyle/>
        <a:p>
          <a:endParaRPr lang="en-US"/>
        </a:p>
      </dgm:t>
    </dgm:pt>
    <dgm:pt modelId="{0AE159F6-2863-4034-8123-4CDC5D0E2B49}">
      <dgm:prSet/>
      <dgm:spPr/>
      <dgm:t>
        <a:bodyPr/>
        <a:lstStyle/>
        <a:p>
          <a:pPr>
            <a:lnSpc>
              <a:spcPct val="100000"/>
            </a:lnSpc>
          </a:pPr>
          <a:r>
            <a:rPr lang="en-GB"/>
            <a:t>Aspect 7 – Oral blending and segmenting.</a:t>
          </a:r>
          <a:endParaRPr lang="en-US"/>
        </a:p>
      </dgm:t>
    </dgm:pt>
    <dgm:pt modelId="{C8AC341E-8911-4D68-B929-E1009A77FB0F}" type="parTrans" cxnId="{ED74F5D5-DCAD-4424-A2BB-578E7A513673}">
      <dgm:prSet/>
      <dgm:spPr/>
      <dgm:t>
        <a:bodyPr/>
        <a:lstStyle/>
        <a:p>
          <a:endParaRPr lang="en-US"/>
        </a:p>
      </dgm:t>
    </dgm:pt>
    <dgm:pt modelId="{EAB0D944-7930-4471-ABB5-EA51E813ED54}" type="sibTrans" cxnId="{ED74F5D5-DCAD-4424-A2BB-578E7A513673}">
      <dgm:prSet/>
      <dgm:spPr/>
      <dgm:t>
        <a:bodyPr/>
        <a:lstStyle/>
        <a:p>
          <a:endParaRPr lang="en-US"/>
        </a:p>
      </dgm:t>
    </dgm:pt>
    <dgm:pt modelId="{85DDBEA4-FF39-468E-BD6B-0A001836038D}" type="pres">
      <dgm:prSet presAssocID="{6050DA71-CDC8-4667-BBEA-C01AEE025D45}" presName="root" presStyleCnt="0">
        <dgm:presLayoutVars>
          <dgm:dir/>
          <dgm:resizeHandles val="exact"/>
        </dgm:presLayoutVars>
      </dgm:prSet>
      <dgm:spPr/>
      <dgm:t>
        <a:bodyPr/>
        <a:lstStyle/>
        <a:p>
          <a:endParaRPr lang="en-GB"/>
        </a:p>
      </dgm:t>
    </dgm:pt>
    <dgm:pt modelId="{0868D79D-CE57-475A-84D0-C1B8B01C1BC2}" type="pres">
      <dgm:prSet presAssocID="{9E8765F1-F341-49CA-8C1A-C5B728A4E6B6}" presName="compNode" presStyleCnt="0"/>
      <dgm:spPr/>
    </dgm:pt>
    <dgm:pt modelId="{FB7B4EE1-7980-428F-9F28-C39122A4CC84}" type="pres">
      <dgm:prSet presAssocID="{9E8765F1-F341-49CA-8C1A-C5B728A4E6B6}" presName="bgRect" presStyleLbl="bgShp" presStyleIdx="0" presStyleCnt="8"/>
      <dgm:spPr/>
    </dgm:pt>
    <dgm:pt modelId="{A6FD9546-B0F5-45A1-877C-B89AC82C4564}" type="pres">
      <dgm:prSet presAssocID="{9E8765F1-F341-49CA-8C1A-C5B728A4E6B6}"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GenieBottle"/>
        </a:ext>
      </dgm:extLst>
    </dgm:pt>
    <dgm:pt modelId="{A199D576-9944-4127-AAEA-34F3707A0EFF}" type="pres">
      <dgm:prSet presAssocID="{9E8765F1-F341-49CA-8C1A-C5B728A4E6B6}" presName="spaceRect" presStyleCnt="0"/>
      <dgm:spPr/>
    </dgm:pt>
    <dgm:pt modelId="{098AC761-093E-429B-8D88-349172D67DE7}" type="pres">
      <dgm:prSet presAssocID="{9E8765F1-F341-49CA-8C1A-C5B728A4E6B6}" presName="parTx" presStyleLbl="revTx" presStyleIdx="0" presStyleCnt="8" custScaleY="360605">
        <dgm:presLayoutVars>
          <dgm:chMax val="0"/>
          <dgm:chPref val="0"/>
        </dgm:presLayoutVars>
      </dgm:prSet>
      <dgm:spPr/>
      <dgm:t>
        <a:bodyPr/>
        <a:lstStyle/>
        <a:p>
          <a:endParaRPr lang="en-GB"/>
        </a:p>
      </dgm:t>
    </dgm:pt>
    <dgm:pt modelId="{04E5C2F9-D2C9-44C5-A6A6-EC8910940FCF}" type="pres">
      <dgm:prSet presAssocID="{40B803FF-918C-4D8A-9BF1-CE88FA3B3312}" presName="sibTrans" presStyleCnt="0"/>
      <dgm:spPr/>
    </dgm:pt>
    <dgm:pt modelId="{E0A78FB8-E08C-4E04-8B5B-1776132F20A3}" type="pres">
      <dgm:prSet presAssocID="{A1D833D5-2DE9-45DC-8768-474727B0153B}" presName="compNode" presStyleCnt="0"/>
      <dgm:spPr/>
    </dgm:pt>
    <dgm:pt modelId="{98378144-374A-44D2-968C-46CEB6FC0EFF}" type="pres">
      <dgm:prSet presAssocID="{A1D833D5-2DE9-45DC-8768-474727B0153B}" presName="bgRect" presStyleLbl="bgShp" presStyleIdx="1" presStyleCnt="8"/>
      <dgm:spPr/>
    </dgm:pt>
    <dgm:pt modelId="{0D2F3DD7-4012-4E65-AF08-ACC944B8D8B0}" type="pres">
      <dgm:prSet presAssocID="{A1D833D5-2DE9-45DC-8768-474727B0153B}"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Deciduous tree"/>
        </a:ext>
      </dgm:extLst>
    </dgm:pt>
    <dgm:pt modelId="{A88D1514-BB20-4194-A35D-402E9A57AB31}" type="pres">
      <dgm:prSet presAssocID="{A1D833D5-2DE9-45DC-8768-474727B0153B}" presName="spaceRect" presStyleCnt="0"/>
      <dgm:spPr/>
    </dgm:pt>
    <dgm:pt modelId="{D7C687FF-FDCF-49AD-8727-96248CA6A6FE}" type="pres">
      <dgm:prSet presAssocID="{A1D833D5-2DE9-45DC-8768-474727B0153B}" presName="parTx" presStyleLbl="revTx" presStyleIdx="1" presStyleCnt="8">
        <dgm:presLayoutVars>
          <dgm:chMax val="0"/>
          <dgm:chPref val="0"/>
        </dgm:presLayoutVars>
      </dgm:prSet>
      <dgm:spPr/>
      <dgm:t>
        <a:bodyPr/>
        <a:lstStyle/>
        <a:p>
          <a:endParaRPr lang="en-GB"/>
        </a:p>
      </dgm:t>
    </dgm:pt>
    <dgm:pt modelId="{275D9A05-6C65-4491-A8DE-4D44F0A974ED}" type="pres">
      <dgm:prSet presAssocID="{C9AF096C-8BC4-4F58-8689-E7E87695628F}" presName="sibTrans" presStyleCnt="0"/>
      <dgm:spPr/>
    </dgm:pt>
    <dgm:pt modelId="{7912D71A-4EF6-4FF5-8D08-E67EB3022CC8}" type="pres">
      <dgm:prSet presAssocID="{2E2C5BE8-8E88-46DD-B0C7-899678858B7E}" presName="compNode" presStyleCnt="0"/>
      <dgm:spPr/>
    </dgm:pt>
    <dgm:pt modelId="{BC78BDD8-905B-42A5-9EF7-F7D6E033FE57}" type="pres">
      <dgm:prSet presAssocID="{2E2C5BE8-8E88-46DD-B0C7-899678858B7E}" presName="bgRect" presStyleLbl="bgShp" presStyleIdx="2" presStyleCnt="8"/>
      <dgm:spPr/>
    </dgm:pt>
    <dgm:pt modelId="{FB71FB8E-5DF6-4D21-8E3C-8C0120DC38BC}" type="pres">
      <dgm:prSet presAssocID="{2E2C5BE8-8E88-46DD-B0C7-899678858B7E}"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Conductor"/>
        </a:ext>
      </dgm:extLst>
    </dgm:pt>
    <dgm:pt modelId="{CF046E11-6896-43A8-90BF-7CE5F91CB4A2}" type="pres">
      <dgm:prSet presAssocID="{2E2C5BE8-8E88-46DD-B0C7-899678858B7E}" presName="spaceRect" presStyleCnt="0"/>
      <dgm:spPr/>
    </dgm:pt>
    <dgm:pt modelId="{63D095C0-CECA-40F1-89B9-76912F09A0D8}" type="pres">
      <dgm:prSet presAssocID="{2E2C5BE8-8E88-46DD-B0C7-899678858B7E}" presName="parTx" presStyleLbl="revTx" presStyleIdx="2" presStyleCnt="8">
        <dgm:presLayoutVars>
          <dgm:chMax val="0"/>
          <dgm:chPref val="0"/>
        </dgm:presLayoutVars>
      </dgm:prSet>
      <dgm:spPr/>
      <dgm:t>
        <a:bodyPr/>
        <a:lstStyle/>
        <a:p>
          <a:endParaRPr lang="en-GB"/>
        </a:p>
      </dgm:t>
    </dgm:pt>
    <dgm:pt modelId="{DE7F6D1E-4F1B-4490-BE37-F54AA6E792CB}" type="pres">
      <dgm:prSet presAssocID="{DFB76779-7DC2-4F55-AD2D-28DBCC876FC3}" presName="sibTrans" presStyleCnt="0"/>
      <dgm:spPr/>
    </dgm:pt>
    <dgm:pt modelId="{D5482312-E474-4F66-A362-18A47DF59859}" type="pres">
      <dgm:prSet presAssocID="{1CF14548-9011-438A-83B0-B6510670A6CF}" presName="compNode" presStyleCnt="0"/>
      <dgm:spPr/>
    </dgm:pt>
    <dgm:pt modelId="{0C1F9943-6787-45A7-AE85-9D1F7074C2A8}" type="pres">
      <dgm:prSet presAssocID="{1CF14548-9011-438A-83B0-B6510670A6CF}" presName="bgRect" presStyleLbl="bgShp" presStyleIdx="3" presStyleCnt="8"/>
      <dgm:spPr/>
    </dgm:pt>
    <dgm:pt modelId="{C9DDDB2B-E2D5-478F-8391-3C07FC75DED7}" type="pres">
      <dgm:prSet presAssocID="{1CF14548-9011-438A-83B0-B6510670A6CF}"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Skeleton"/>
        </a:ext>
      </dgm:extLst>
    </dgm:pt>
    <dgm:pt modelId="{0F44D849-D122-4A79-BDBD-FB96A11D8C24}" type="pres">
      <dgm:prSet presAssocID="{1CF14548-9011-438A-83B0-B6510670A6CF}" presName="spaceRect" presStyleCnt="0"/>
      <dgm:spPr/>
    </dgm:pt>
    <dgm:pt modelId="{B13FE61A-68E8-4C65-B222-B1F24F276363}" type="pres">
      <dgm:prSet presAssocID="{1CF14548-9011-438A-83B0-B6510670A6CF}" presName="parTx" presStyleLbl="revTx" presStyleIdx="3" presStyleCnt="8">
        <dgm:presLayoutVars>
          <dgm:chMax val="0"/>
          <dgm:chPref val="0"/>
        </dgm:presLayoutVars>
      </dgm:prSet>
      <dgm:spPr/>
      <dgm:t>
        <a:bodyPr/>
        <a:lstStyle/>
        <a:p>
          <a:endParaRPr lang="en-GB"/>
        </a:p>
      </dgm:t>
    </dgm:pt>
    <dgm:pt modelId="{D83CA89B-A5A6-4A96-B9FC-B342944266D2}" type="pres">
      <dgm:prSet presAssocID="{BD0E264D-B975-48B9-9748-E78B0F4A0452}" presName="sibTrans" presStyleCnt="0"/>
      <dgm:spPr/>
    </dgm:pt>
    <dgm:pt modelId="{CDD8BFF1-C5D2-4CF9-A638-EDEB7607EA91}" type="pres">
      <dgm:prSet presAssocID="{3C970FA9-E520-4241-B871-5C479CC11BE9}" presName="compNode" presStyleCnt="0"/>
      <dgm:spPr/>
    </dgm:pt>
    <dgm:pt modelId="{37322205-65A5-4954-8BB0-ACBE9A71EB1C}" type="pres">
      <dgm:prSet presAssocID="{3C970FA9-E520-4241-B871-5C479CC11BE9}" presName="bgRect" presStyleLbl="bgShp" presStyleIdx="4" presStyleCnt="8"/>
      <dgm:spPr/>
    </dgm:pt>
    <dgm:pt modelId="{6975AAB8-B3DD-4BE0-96C3-72209DE7E5CB}" type="pres">
      <dgm:prSet presAssocID="{3C970FA9-E520-4241-B871-5C479CC11BE9}"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Dancing"/>
        </a:ext>
      </dgm:extLst>
    </dgm:pt>
    <dgm:pt modelId="{FD1B0299-8401-422A-8AE9-B36E35830101}" type="pres">
      <dgm:prSet presAssocID="{3C970FA9-E520-4241-B871-5C479CC11BE9}" presName="spaceRect" presStyleCnt="0"/>
      <dgm:spPr/>
    </dgm:pt>
    <dgm:pt modelId="{5E73D696-BF78-4938-981A-6F143BE28099}" type="pres">
      <dgm:prSet presAssocID="{3C970FA9-E520-4241-B871-5C479CC11BE9}" presName="parTx" presStyleLbl="revTx" presStyleIdx="4" presStyleCnt="8">
        <dgm:presLayoutVars>
          <dgm:chMax val="0"/>
          <dgm:chPref val="0"/>
        </dgm:presLayoutVars>
      </dgm:prSet>
      <dgm:spPr/>
      <dgm:t>
        <a:bodyPr/>
        <a:lstStyle/>
        <a:p>
          <a:endParaRPr lang="en-GB"/>
        </a:p>
      </dgm:t>
    </dgm:pt>
    <dgm:pt modelId="{8CDCF9DD-AC59-416F-9DB5-4B88D75DB5DE}" type="pres">
      <dgm:prSet presAssocID="{EDE24B0D-538E-4A96-BC92-9C9D6E970049}" presName="sibTrans" presStyleCnt="0"/>
      <dgm:spPr/>
    </dgm:pt>
    <dgm:pt modelId="{94B12EBF-6D4D-41B1-A556-DD6770235830}" type="pres">
      <dgm:prSet presAssocID="{B80B4D16-A0F7-4511-B068-2D03F2D39EEF}" presName="compNode" presStyleCnt="0"/>
      <dgm:spPr/>
    </dgm:pt>
    <dgm:pt modelId="{4E1FA2D8-A659-4DDE-81A2-E6C09E912BD1}" type="pres">
      <dgm:prSet presAssocID="{B80B4D16-A0F7-4511-B068-2D03F2D39EEF}" presName="bgRect" presStyleLbl="bgShp" presStyleIdx="5" presStyleCnt="8"/>
      <dgm:spPr/>
    </dgm:pt>
    <dgm:pt modelId="{700915FD-B687-4AD3-AFA4-C2CDA4C80629}" type="pres">
      <dgm:prSet presAssocID="{B80B4D16-A0F7-4511-B068-2D03F2D39EEF}"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Exclamation Mark"/>
        </a:ext>
      </dgm:extLst>
    </dgm:pt>
    <dgm:pt modelId="{890050AF-FA3B-42AD-9F95-AC049269D558}" type="pres">
      <dgm:prSet presAssocID="{B80B4D16-A0F7-4511-B068-2D03F2D39EEF}" presName="spaceRect" presStyleCnt="0"/>
      <dgm:spPr/>
    </dgm:pt>
    <dgm:pt modelId="{6F4CB63C-E8AA-4926-AC0E-9F922B4EED3A}" type="pres">
      <dgm:prSet presAssocID="{B80B4D16-A0F7-4511-B068-2D03F2D39EEF}" presName="parTx" presStyleLbl="revTx" presStyleIdx="5" presStyleCnt="8">
        <dgm:presLayoutVars>
          <dgm:chMax val="0"/>
          <dgm:chPref val="0"/>
        </dgm:presLayoutVars>
      </dgm:prSet>
      <dgm:spPr/>
      <dgm:t>
        <a:bodyPr/>
        <a:lstStyle/>
        <a:p>
          <a:endParaRPr lang="en-GB"/>
        </a:p>
      </dgm:t>
    </dgm:pt>
    <dgm:pt modelId="{CFC68679-5255-4420-9814-B17DD8136022}" type="pres">
      <dgm:prSet presAssocID="{C9876F99-F8BD-4497-850C-F114830EB5D2}" presName="sibTrans" presStyleCnt="0"/>
      <dgm:spPr/>
    </dgm:pt>
    <dgm:pt modelId="{7523EDE9-2BC4-4A8E-8897-2A439DC9234D}" type="pres">
      <dgm:prSet presAssocID="{57907DD1-4915-4A39-9913-D471163ECE53}" presName="compNode" presStyleCnt="0"/>
      <dgm:spPr/>
    </dgm:pt>
    <dgm:pt modelId="{17D1643E-02C2-45DE-82E5-A48632AB92AC}" type="pres">
      <dgm:prSet presAssocID="{57907DD1-4915-4A39-9913-D471163ECE53}" presName="bgRect" presStyleLbl="bgShp" presStyleIdx="6" presStyleCnt="8"/>
      <dgm:spPr/>
    </dgm:pt>
    <dgm:pt modelId="{452AB423-EC26-45CF-9A75-1936BBFBE3AC}" type="pres">
      <dgm:prSet presAssocID="{57907DD1-4915-4A39-9913-D471163ECE53}"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GB"/>
        </a:p>
      </dgm:t>
      <dgm:extLst>
        <a:ext uri="{E40237B7-FDA0-4F09-8148-C483321AD2D9}">
          <dgm14:cNvPr xmlns:dgm14="http://schemas.microsoft.com/office/drawing/2010/diagram" id="0" name="" descr="Ear"/>
        </a:ext>
      </dgm:extLst>
    </dgm:pt>
    <dgm:pt modelId="{E74F3A65-EF35-4863-97D1-8257C2E7F4B4}" type="pres">
      <dgm:prSet presAssocID="{57907DD1-4915-4A39-9913-D471163ECE53}" presName="spaceRect" presStyleCnt="0"/>
      <dgm:spPr/>
    </dgm:pt>
    <dgm:pt modelId="{6CF2FF83-87F0-4E5C-BEBB-BD2310683B63}" type="pres">
      <dgm:prSet presAssocID="{57907DD1-4915-4A39-9913-D471163ECE53}" presName="parTx" presStyleLbl="revTx" presStyleIdx="6" presStyleCnt="8">
        <dgm:presLayoutVars>
          <dgm:chMax val="0"/>
          <dgm:chPref val="0"/>
        </dgm:presLayoutVars>
      </dgm:prSet>
      <dgm:spPr/>
      <dgm:t>
        <a:bodyPr/>
        <a:lstStyle/>
        <a:p>
          <a:endParaRPr lang="en-GB"/>
        </a:p>
      </dgm:t>
    </dgm:pt>
    <dgm:pt modelId="{353DBDA5-F92F-43D3-8F94-B364D1660C3A}" type="pres">
      <dgm:prSet presAssocID="{FBF9311B-D2DE-482E-9AB8-B58EE5052E12}" presName="sibTrans" presStyleCnt="0"/>
      <dgm:spPr/>
    </dgm:pt>
    <dgm:pt modelId="{4C88DE14-F023-4379-9E81-3F3348888D6E}" type="pres">
      <dgm:prSet presAssocID="{0AE159F6-2863-4034-8123-4CDC5D0E2B49}" presName="compNode" presStyleCnt="0"/>
      <dgm:spPr/>
    </dgm:pt>
    <dgm:pt modelId="{99EB622B-66CB-49B2-857C-00D5851146E0}" type="pres">
      <dgm:prSet presAssocID="{0AE159F6-2863-4034-8123-4CDC5D0E2B49}" presName="bgRect" presStyleLbl="bgShp" presStyleIdx="7" presStyleCnt="8"/>
      <dgm:spPr/>
    </dgm:pt>
    <dgm:pt modelId="{0C8BBE89-8418-436E-984A-D629862B1B27}" type="pres">
      <dgm:prSet presAssocID="{0AE159F6-2863-4034-8123-4CDC5D0E2B49}"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GB"/>
        </a:p>
      </dgm:t>
      <dgm:extLst>
        <a:ext uri="{E40237B7-FDA0-4F09-8148-C483321AD2D9}">
          <dgm14:cNvPr xmlns:dgm14="http://schemas.microsoft.com/office/drawing/2010/diagram" id="0" name="" descr="Tongue"/>
        </a:ext>
      </dgm:extLst>
    </dgm:pt>
    <dgm:pt modelId="{CCB2D038-D03F-4F82-A047-5395F808A0E2}" type="pres">
      <dgm:prSet presAssocID="{0AE159F6-2863-4034-8123-4CDC5D0E2B49}" presName="spaceRect" presStyleCnt="0"/>
      <dgm:spPr/>
    </dgm:pt>
    <dgm:pt modelId="{E1A1D254-7D35-4D70-8322-691BCC6AE9E9}" type="pres">
      <dgm:prSet presAssocID="{0AE159F6-2863-4034-8123-4CDC5D0E2B49}" presName="parTx" presStyleLbl="revTx" presStyleIdx="7" presStyleCnt="8">
        <dgm:presLayoutVars>
          <dgm:chMax val="0"/>
          <dgm:chPref val="0"/>
        </dgm:presLayoutVars>
      </dgm:prSet>
      <dgm:spPr/>
      <dgm:t>
        <a:bodyPr/>
        <a:lstStyle/>
        <a:p>
          <a:endParaRPr lang="en-GB"/>
        </a:p>
      </dgm:t>
    </dgm:pt>
  </dgm:ptLst>
  <dgm:cxnLst>
    <dgm:cxn modelId="{F7C856BF-A042-4270-A628-8C473296049B}" srcId="{6050DA71-CDC8-4667-BBEA-C01AEE025D45}" destId="{3C970FA9-E520-4241-B871-5C479CC11BE9}" srcOrd="4" destOrd="0" parTransId="{F23BFA14-2EC1-4AC2-A23C-077CC3CF55DD}" sibTransId="{EDE24B0D-538E-4A96-BC92-9C9D6E970049}"/>
    <dgm:cxn modelId="{D18903C0-2C4B-4997-A301-A7C6EF50A642}" type="presOf" srcId="{57907DD1-4915-4A39-9913-D471163ECE53}" destId="{6CF2FF83-87F0-4E5C-BEBB-BD2310683B63}" srcOrd="0" destOrd="0" presId="urn:microsoft.com/office/officeart/2018/2/layout/IconVerticalSolidList"/>
    <dgm:cxn modelId="{314D4BAD-C9A2-4262-BB85-9A70ABE19003}" srcId="{6050DA71-CDC8-4667-BBEA-C01AEE025D45}" destId="{B80B4D16-A0F7-4511-B068-2D03F2D39EEF}" srcOrd="5" destOrd="0" parTransId="{D0E2E395-C116-4378-A1E0-917B451108FC}" sibTransId="{C9876F99-F8BD-4497-850C-F114830EB5D2}"/>
    <dgm:cxn modelId="{A3721185-1FB3-452A-A0DF-7BE36926E9C6}" srcId="{6050DA71-CDC8-4667-BBEA-C01AEE025D45}" destId="{2E2C5BE8-8E88-46DD-B0C7-899678858B7E}" srcOrd="2" destOrd="0" parTransId="{E44A0EBA-83D5-43BF-8A25-A6A683665826}" sibTransId="{DFB76779-7DC2-4F55-AD2D-28DBCC876FC3}"/>
    <dgm:cxn modelId="{738B2F95-F6FD-43A6-81A0-C32A1DCBCFBA}" type="presOf" srcId="{2E2C5BE8-8E88-46DD-B0C7-899678858B7E}" destId="{63D095C0-CECA-40F1-89B9-76912F09A0D8}" srcOrd="0" destOrd="0" presId="urn:microsoft.com/office/officeart/2018/2/layout/IconVerticalSolidList"/>
    <dgm:cxn modelId="{390D0134-170F-470C-9718-369A48284B97}" type="presOf" srcId="{6050DA71-CDC8-4667-BBEA-C01AEE025D45}" destId="{85DDBEA4-FF39-468E-BD6B-0A001836038D}" srcOrd="0" destOrd="0" presId="urn:microsoft.com/office/officeart/2018/2/layout/IconVerticalSolidList"/>
    <dgm:cxn modelId="{010337F1-389D-4C76-B8DD-AC92C6CECA35}" type="presOf" srcId="{9E8765F1-F341-49CA-8C1A-C5B728A4E6B6}" destId="{098AC761-093E-429B-8D88-349172D67DE7}" srcOrd="0" destOrd="0" presId="urn:microsoft.com/office/officeart/2018/2/layout/IconVerticalSolidList"/>
    <dgm:cxn modelId="{0D59E2AE-0C7D-4FBE-A993-36D68EB26D19}" type="presOf" srcId="{0AE159F6-2863-4034-8123-4CDC5D0E2B49}" destId="{E1A1D254-7D35-4D70-8322-691BCC6AE9E9}" srcOrd="0" destOrd="0" presId="urn:microsoft.com/office/officeart/2018/2/layout/IconVerticalSolidList"/>
    <dgm:cxn modelId="{A7CFFF0C-758C-43C4-BEAD-38451464B40D}" srcId="{6050DA71-CDC8-4667-BBEA-C01AEE025D45}" destId="{1CF14548-9011-438A-83B0-B6510670A6CF}" srcOrd="3" destOrd="0" parTransId="{36660AAA-8D9A-4D43-AE58-336552A65A04}" sibTransId="{BD0E264D-B975-48B9-9748-E78B0F4A0452}"/>
    <dgm:cxn modelId="{53796579-5070-4754-B48F-A69093674812}" srcId="{6050DA71-CDC8-4667-BBEA-C01AEE025D45}" destId="{57907DD1-4915-4A39-9913-D471163ECE53}" srcOrd="6" destOrd="0" parTransId="{6125B878-8DA3-4400-903A-63EB1C063BA5}" sibTransId="{FBF9311B-D2DE-482E-9AB8-B58EE5052E12}"/>
    <dgm:cxn modelId="{3EFFC3A3-35CA-41CC-A44C-9930A313DD5F}" type="presOf" srcId="{3C970FA9-E520-4241-B871-5C479CC11BE9}" destId="{5E73D696-BF78-4938-981A-6F143BE28099}" srcOrd="0" destOrd="0" presId="urn:microsoft.com/office/officeart/2018/2/layout/IconVerticalSolidList"/>
    <dgm:cxn modelId="{DA6F9C2B-28A0-4E97-AA33-7D12D5ABD6D6}" srcId="{6050DA71-CDC8-4667-BBEA-C01AEE025D45}" destId="{A1D833D5-2DE9-45DC-8768-474727B0153B}" srcOrd="1" destOrd="0" parTransId="{72240442-6DE0-4F1B-8C3E-387D143D5E3E}" sibTransId="{C9AF096C-8BC4-4F58-8689-E7E87695628F}"/>
    <dgm:cxn modelId="{ED74F5D5-DCAD-4424-A2BB-578E7A513673}" srcId="{6050DA71-CDC8-4667-BBEA-C01AEE025D45}" destId="{0AE159F6-2863-4034-8123-4CDC5D0E2B49}" srcOrd="7" destOrd="0" parTransId="{C8AC341E-8911-4D68-B929-E1009A77FB0F}" sibTransId="{EAB0D944-7930-4471-ABB5-EA51E813ED54}"/>
    <dgm:cxn modelId="{8F593981-3B71-4958-B1C7-B3ABC602C8AE}" type="presOf" srcId="{A1D833D5-2DE9-45DC-8768-474727B0153B}" destId="{D7C687FF-FDCF-49AD-8727-96248CA6A6FE}" srcOrd="0" destOrd="0" presId="urn:microsoft.com/office/officeart/2018/2/layout/IconVerticalSolidList"/>
    <dgm:cxn modelId="{3FE9FD1B-2C40-4E96-91F0-BF6AD6A31EE9}" srcId="{6050DA71-CDC8-4667-BBEA-C01AEE025D45}" destId="{9E8765F1-F341-49CA-8C1A-C5B728A4E6B6}" srcOrd="0" destOrd="0" parTransId="{D3D147E1-678C-43D6-8D2F-4A2F9C098CCB}" sibTransId="{40B803FF-918C-4D8A-9BF1-CE88FA3B3312}"/>
    <dgm:cxn modelId="{29102DFB-7474-4A1E-80F2-4D4ACA9388DE}" type="presOf" srcId="{1CF14548-9011-438A-83B0-B6510670A6CF}" destId="{B13FE61A-68E8-4C65-B222-B1F24F276363}" srcOrd="0" destOrd="0" presId="urn:microsoft.com/office/officeart/2018/2/layout/IconVerticalSolidList"/>
    <dgm:cxn modelId="{54E4A3D6-B4F9-41F5-B59C-3A4DFE0D2E82}" type="presOf" srcId="{B80B4D16-A0F7-4511-B068-2D03F2D39EEF}" destId="{6F4CB63C-E8AA-4926-AC0E-9F922B4EED3A}" srcOrd="0" destOrd="0" presId="urn:microsoft.com/office/officeart/2018/2/layout/IconVerticalSolidList"/>
    <dgm:cxn modelId="{CC90E0D1-BCC0-4A84-AB03-E3DD0373E1FA}" type="presParOf" srcId="{85DDBEA4-FF39-468E-BD6B-0A001836038D}" destId="{0868D79D-CE57-475A-84D0-C1B8B01C1BC2}" srcOrd="0" destOrd="0" presId="urn:microsoft.com/office/officeart/2018/2/layout/IconVerticalSolidList"/>
    <dgm:cxn modelId="{E3D2813C-1C64-4829-B1B2-CD195C60BF81}" type="presParOf" srcId="{0868D79D-CE57-475A-84D0-C1B8B01C1BC2}" destId="{FB7B4EE1-7980-428F-9F28-C39122A4CC84}" srcOrd="0" destOrd="0" presId="urn:microsoft.com/office/officeart/2018/2/layout/IconVerticalSolidList"/>
    <dgm:cxn modelId="{6F8D0693-63B7-473D-A675-4B407CB24E7F}" type="presParOf" srcId="{0868D79D-CE57-475A-84D0-C1B8B01C1BC2}" destId="{A6FD9546-B0F5-45A1-877C-B89AC82C4564}" srcOrd="1" destOrd="0" presId="urn:microsoft.com/office/officeart/2018/2/layout/IconVerticalSolidList"/>
    <dgm:cxn modelId="{739AA448-1BB3-4C4A-A00D-7BCDC01B70F4}" type="presParOf" srcId="{0868D79D-CE57-475A-84D0-C1B8B01C1BC2}" destId="{A199D576-9944-4127-AAEA-34F3707A0EFF}" srcOrd="2" destOrd="0" presId="urn:microsoft.com/office/officeart/2018/2/layout/IconVerticalSolidList"/>
    <dgm:cxn modelId="{1C5DBA9E-2BCC-4750-BA3D-CC34421B1E10}" type="presParOf" srcId="{0868D79D-CE57-475A-84D0-C1B8B01C1BC2}" destId="{098AC761-093E-429B-8D88-349172D67DE7}" srcOrd="3" destOrd="0" presId="urn:microsoft.com/office/officeart/2018/2/layout/IconVerticalSolidList"/>
    <dgm:cxn modelId="{2F67DB9A-C723-402B-8186-CC189C21450E}" type="presParOf" srcId="{85DDBEA4-FF39-468E-BD6B-0A001836038D}" destId="{04E5C2F9-D2C9-44C5-A6A6-EC8910940FCF}" srcOrd="1" destOrd="0" presId="urn:microsoft.com/office/officeart/2018/2/layout/IconVerticalSolidList"/>
    <dgm:cxn modelId="{C0787046-4799-4A6E-8C7F-93BE0E8B611D}" type="presParOf" srcId="{85DDBEA4-FF39-468E-BD6B-0A001836038D}" destId="{E0A78FB8-E08C-4E04-8B5B-1776132F20A3}" srcOrd="2" destOrd="0" presId="urn:microsoft.com/office/officeart/2018/2/layout/IconVerticalSolidList"/>
    <dgm:cxn modelId="{6B61034C-FF7A-4C42-9BC0-CE29C0837925}" type="presParOf" srcId="{E0A78FB8-E08C-4E04-8B5B-1776132F20A3}" destId="{98378144-374A-44D2-968C-46CEB6FC0EFF}" srcOrd="0" destOrd="0" presId="urn:microsoft.com/office/officeart/2018/2/layout/IconVerticalSolidList"/>
    <dgm:cxn modelId="{4C7BF90F-6C97-482C-94E8-598747335109}" type="presParOf" srcId="{E0A78FB8-E08C-4E04-8B5B-1776132F20A3}" destId="{0D2F3DD7-4012-4E65-AF08-ACC944B8D8B0}" srcOrd="1" destOrd="0" presId="urn:microsoft.com/office/officeart/2018/2/layout/IconVerticalSolidList"/>
    <dgm:cxn modelId="{1723C3B9-C4B1-4AC6-B022-C31E56601508}" type="presParOf" srcId="{E0A78FB8-E08C-4E04-8B5B-1776132F20A3}" destId="{A88D1514-BB20-4194-A35D-402E9A57AB31}" srcOrd="2" destOrd="0" presId="urn:microsoft.com/office/officeart/2018/2/layout/IconVerticalSolidList"/>
    <dgm:cxn modelId="{D2D51B6A-88A5-4CE7-81CA-C0FE28A08EEF}" type="presParOf" srcId="{E0A78FB8-E08C-4E04-8B5B-1776132F20A3}" destId="{D7C687FF-FDCF-49AD-8727-96248CA6A6FE}" srcOrd="3" destOrd="0" presId="urn:microsoft.com/office/officeart/2018/2/layout/IconVerticalSolidList"/>
    <dgm:cxn modelId="{65D7EDAF-C926-4A69-AB29-68BBF640624B}" type="presParOf" srcId="{85DDBEA4-FF39-468E-BD6B-0A001836038D}" destId="{275D9A05-6C65-4491-A8DE-4D44F0A974ED}" srcOrd="3" destOrd="0" presId="urn:microsoft.com/office/officeart/2018/2/layout/IconVerticalSolidList"/>
    <dgm:cxn modelId="{6D29BABC-4537-48AE-959A-23AB5430DE0E}" type="presParOf" srcId="{85DDBEA4-FF39-468E-BD6B-0A001836038D}" destId="{7912D71A-4EF6-4FF5-8D08-E67EB3022CC8}" srcOrd="4" destOrd="0" presId="urn:microsoft.com/office/officeart/2018/2/layout/IconVerticalSolidList"/>
    <dgm:cxn modelId="{BDEDCEA3-4F64-49F1-88CD-197E7E5A942D}" type="presParOf" srcId="{7912D71A-4EF6-4FF5-8D08-E67EB3022CC8}" destId="{BC78BDD8-905B-42A5-9EF7-F7D6E033FE57}" srcOrd="0" destOrd="0" presId="urn:microsoft.com/office/officeart/2018/2/layout/IconVerticalSolidList"/>
    <dgm:cxn modelId="{3010390A-8E6C-4F3B-8A2C-54B719FAB9D6}" type="presParOf" srcId="{7912D71A-4EF6-4FF5-8D08-E67EB3022CC8}" destId="{FB71FB8E-5DF6-4D21-8E3C-8C0120DC38BC}" srcOrd="1" destOrd="0" presId="urn:microsoft.com/office/officeart/2018/2/layout/IconVerticalSolidList"/>
    <dgm:cxn modelId="{5D1CF161-6E48-4C6B-AFCC-9E8852B5FC28}" type="presParOf" srcId="{7912D71A-4EF6-4FF5-8D08-E67EB3022CC8}" destId="{CF046E11-6896-43A8-90BF-7CE5F91CB4A2}" srcOrd="2" destOrd="0" presId="urn:microsoft.com/office/officeart/2018/2/layout/IconVerticalSolidList"/>
    <dgm:cxn modelId="{D088FD62-894F-46A7-B8E8-DF41745593C6}" type="presParOf" srcId="{7912D71A-4EF6-4FF5-8D08-E67EB3022CC8}" destId="{63D095C0-CECA-40F1-89B9-76912F09A0D8}" srcOrd="3" destOrd="0" presId="urn:microsoft.com/office/officeart/2018/2/layout/IconVerticalSolidList"/>
    <dgm:cxn modelId="{713AD989-C26E-47B2-A7EE-4E0A8D2DB0CA}" type="presParOf" srcId="{85DDBEA4-FF39-468E-BD6B-0A001836038D}" destId="{DE7F6D1E-4F1B-4490-BE37-F54AA6E792CB}" srcOrd="5" destOrd="0" presId="urn:microsoft.com/office/officeart/2018/2/layout/IconVerticalSolidList"/>
    <dgm:cxn modelId="{80019BDF-994C-4396-9E39-AEA305AF6DB0}" type="presParOf" srcId="{85DDBEA4-FF39-468E-BD6B-0A001836038D}" destId="{D5482312-E474-4F66-A362-18A47DF59859}" srcOrd="6" destOrd="0" presId="urn:microsoft.com/office/officeart/2018/2/layout/IconVerticalSolidList"/>
    <dgm:cxn modelId="{920A1814-E722-4CE1-86C7-777ADA8EF945}" type="presParOf" srcId="{D5482312-E474-4F66-A362-18A47DF59859}" destId="{0C1F9943-6787-45A7-AE85-9D1F7074C2A8}" srcOrd="0" destOrd="0" presId="urn:microsoft.com/office/officeart/2018/2/layout/IconVerticalSolidList"/>
    <dgm:cxn modelId="{202AE264-80D5-48F3-91B0-A0CB4C49765F}" type="presParOf" srcId="{D5482312-E474-4F66-A362-18A47DF59859}" destId="{C9DDDB2B-E2D5-478F-8391-3C07FC75DED7}" srcOrd="1" destOrd="0" presId="urn:microsoft.com/office/officeart/2018/2/layout/IconVerticalSolidList"/>
    <dgm:cxn modelId="{0A8FDD8A-C753-46C4-8532-F6F41572599A}" type="presParOf" srcId="{D5482312-E474-4F66-A362-18A47DF59859}" destId="{0F44D849-D122-4A79-BDBD-FB96A11D8C24}" srcOrd="2" destOrd="0" presId="urn:microsoft.com/office/officeart/2018/2/layout/IconVerticalSolidList"/>
    <dgm:cxn modelId="{EC8C0EB8-67D9-4270-AC2F-5FA4E90DCE65}" type="presParOf" srcId="{D5482312-E474-4F66-A362-18A47DF59859}" destId="{B13FE61A-68E8-4C65-B222-B1F24F276363}" srcOrd="3" destOrd="0" presId="urn:microsoft.com/office/officeart/2018/2/layout/IconVerticalSolidList"/>
    <dgm:cxn modelId="{28FED55E-C0BC-4129-964A-69CC9AD610D6}" type="presParOf" srcId="{85DDBEA4-FF39-468E-BD6B-0A001836038D}" destId="{D83CA89B-A5A6-4A96-B9FC-B342944266D2}" srcOrd="7" destOrd="0" presId="urn:microsoft.com/office/officeart/2018/2/layout/IconVerticalSolidList"/>
    <dgm:cxn modelId="{D537299C-B816-4076-B7EE-22DF7C39F959}" type="presParOf" srcId="{85DDBEA4-FF39-468E-BD6B-0A001836038D}" destId="{CDD8BFF1-C5D2-4CF9-A638-EDEB7607EA91}" srcOrd="8" destOrd="0" presId="urn:microsoft.com/office/officeart/2018/2/layout/IconVerticalSolidList"/>
    <dgm:cxn modelId="{6FFFDD6F-7082-4325-A638-4883AEAF3D52}" type="presParOf" srcId="{CDD8BFF1-C5D2-4CF9-A638-EDEB7607EA91}" destId="{37322205-65A5-4954-8BB0-ACBE9A71EB1C}" srcOrd="0" destOrd="0" presId="urn:microsoft.com/office/officeart/2018/2/layout/IconVerticalSolidList"/>
    <dgm:cxn modelId="{0733CE99-1999-4199-B070-639444D94469}" type="presParOf" srcId="{CDD8BFF1-C5D2-4CF9-A638-EDEB7607EA91}" destId="{6975AAB8-B3DD-4BE0-96C3-72209DE7E5CB}" srcOrd="1" destOrd="0" presId="urn:microsoft.com/office/officeart/2018/2/layout/IconVerticalSolidList"/>
    <dgm:cxn modelId="{601EE6EC-A720-4E3A-8D25-E176D78163CD}" type="presParOf" srcId="{CDD8BFF1-C5D2-4CF9-A638-EDEB7607EA91}" destId="{FD1B0299-8401-422A-8AE9-B36E35830101}" srcOrd="2" destOrd="0" presId="urn:microsoft.com/office/officeart/2018/2/layout/IconVerticalSolidList"/>
    <dgm:cxn modelId="{DDBCE510-08FC-4E16-87D2-65D92BD1CEF7}" type="presParOf" srcId="{CDD8BFF1-C5D2-4CF9-A638-EDEB7607EA91}" destId="{5E73D696-BF78-4938-981A-6F143BE28099}" srcOrd="3" destOrd="0" presId="urn:microsoft.com/office/officeart/2018/2/layout/IconVerticalSolidList"/>
    <dgm:cxn modelId="{CBDED9F4-A3A2-4941-B370-A2AA3CBF00CA}" type="presParOf" srcId="{85DDBEA4-FF39-468E-BD6B-0A001836038D}" destId="{8CDCF9DD-AC59-416F-9DB5-4B88D75DB5DE}" srcOrd="9" destOrd="0" presId="urn:microsoft.com/office/officeart/2018/2/layout/IconVerticalSolidList"/>
    <dgm:cxn modelId="{3FFBF74B-6387-44BD-BCD7-E4CA9E1A4816}" type="presParOf" srcId="{85DDBEA4-FF39-468E-BD6B-0A001836038D}" destId="{94B12EBF-6D4D-41B1-A556-DD6770235830}" srcOrd="10" destOrd="0" presId="urn:microsoft.com/office/officeart/2018/2/layout/IconVerticalSolidList"/>
    <dgm:cxn modelId="{84C7D146-76B6-4D81-AC0C-B35AECD9D610}" type="presParOf" srcId="{94B12EBF-6D4D-41B1-A556-DD6770235830}" destId="{4E1FA2D8-A659-4DDE-81A2-E6C09E912BD1}" srcOrd="0" destOrd="0" presId="urn:microsoft.com/office/officeart/2018/2/layout/IconVerticalSolidList"/>
    <dgm:cxn modelId="{A8709E66-F07D-4056-BE9A-79448661AD60}" type="presParOf" srcId="{94B12EBF-6D4D-41B1-A556-DD6770235830}" destId="{700915FD-B687-4AD3-AFA4-C2CDA4C80629}" srcOrd="1" destOrd="0" presId="urn:microsoft.com/office/officeart/2018/2/layout/IconVerticalSolidList"/>
    <dgm:cxn modelId="{C2377450-EFAA-4B89-8564-C513402FA935}" type="presParOf" srcId="{94B12EBF-6D4D-41B1-A556-DD6770235830}" destId="{890050AF-FA3B-42AD-9F95-AC049269D558}" srcOrd="2" destOrd="0" presId="urn:microsoft.com/office/officeart/2018/2/layout/IconVerticalSolidList"/>
    <dgm:cxn modelId="{43D7E55B-3FDD-4040-85A1-E9DB1CD78034}" type="presParOf" srcId="{94B12EBF-6D4D-41B1-A556-DD6770235830}" destId="{6F4CB63C-E8AA-4926-AC0E-9F922B4EED3A}" srcOrd="3" destOrd="0" presId="urn:microsoft.com/office/officeart/2018/2/layout/IconVerticalSolidList"/>
    <dgm:cxn modelId="{AAEAD649-645F-4AF0-A490-BADAF28A97AF}" type="presParOf" srcId="{85DDBEA4-FF39-468E-BD6B-0A001836038D}" destId="{CFC68679-5255-4420-9814-B17DD8136022}" srcOrd="11" destOrd="0" presId="urn:microsoft.com/office/officeart/2018/2/layout/IconVerticalSolidList"/>
    <dgm:cxn modelId="{19F7C8E0-EBB2-4800-889F-F7BC67528644}" type="presParOf" srcId="{85DDBEA4-FF39-468E-BD6B-0A001836038D}" destId="{7523EDE9-2BC4-4A8E-8897-2A439DC9234D}" srcOrd="12" destOrd="0" presId="urn:microsoft.com/office/officeart/2018/2/layout/IconVerticalSolidList"/>
    <dgm:cxn modelId="{EA393DB3-E1A5-4C6F-AEFB-2DE1D22B21E2}" type="presParOf" srcId="{7523EDE9-2BC4-4A8E-8897-2A439DC9234D}" destId="{17D1643E-02C2-45DE-82E5-A48632AB92AC}" srcOrd="0" destOrd="0" presId="urn:microsoft.com/office/officeart/2018/2/layout/IconVerticalSolidList"/>
    <dgm:cxn modelId="{683EA021-9A93-41C1-A78B-80F5C97A4492}" type="presParOf" srcId="{7523EDE9-2BC4-4A8E-8897-2A439DC9234D}" destId="{452AB423-EC26-45CF-9A75-1936BBFBE3AC}" srcOrd="1" destOrd="0" presId="urn:microsoft.com/office/officeart/2018/2/layout/IconVerticalSolidList"/>
    <dgm:cxn modelId="{DDEE64DB-6A46-452D-996E-AB677FE69F28}" type="presParOf" srcId="{7523EDE9-2BC4-4A8E-8897-2A439DC9234D}" destId="{E74F3A65-EF35-4863-97D1-8257C2E7F4B4}" srcOrd="2" destOrd="0" presId="urn:microsoft.com/office/officeart/2018/2/layout/IconVerticalSolidList"/>
    <dgm:cxn modelId="{4AEADD64-4E69-4C04-B736-41A17F0A371C}" type="presParOf" srcId="{7523EDE9-2BC4-4A8E-8897-2A439DC9234D}" destId="{6CF2FF83-87F0-4E5C-BEBB-BD2310683B63}" srcOrd="3" destOrd="0" presId="urn:microsoft.com/office/officeart/2018/2/layout/IconVerticalSolidList"/>
    <dgm:cxn modelId="{0E79107B-301E-4FAF-B381-D41DAA666463}" type="presParOf" srcId="{85DDBEA4-FF39-468E-BD6B-0A001836038D}" destId="{353DBDA5-F92F-43D3-8F94-B364D1660C3A}" srcOrd="13" destOrd="0" presId="urn:microsoft.com/office/officeart/2018/2/layout/IconVerticalSolidList"/>
    <dgm:cxn modelId="{97F58D5F-5C1D-4C02-B264-0C73A171AB6C}" type="presParOf" srcId="{85DDBEA4-FF39-468E-BD6B-0A001836038D}" destId="{4C88DE14-F023-4379-9E81-3F3348888D6E}" srcOrd="14" destOrd="0" presId="urn:microsoft.com/office/officeart/2018/2/layout/IconVerticalSolidList"/>
    <dgm:cxn modelId="{08DEB507-5991-4FCB-A8F1-25E6305B89AA}" type="presParOf" srcId="{4C88DE14-F023-4379-9E81-3F3348888D6E}" destId="{99EB622B-66CB-49B2-857C-00D5851146E0}" srcOrd="0" destOrd="0" presId="urn:microsoft.com/office/officeart/2018/2/layout/IconVerticalSolidList"/>
    <dgm:cxn modelId="{E634B7BA-407D-46BF-A606-D541717FC82F}" type="presParOf" srcId="{4C88DE14-F023-4379-9E81-3F3348888D6E}" destId="{0C8BBE89-8418-436E-984A-D629862B1B27}" srcOrd="1" destOrd="0" presId="urn:microsoft.com/office/officeart/2018/2/layout/IconVerticalSolidList"/>
    <dgm:cxn modelId="{BF10CA13-FA3A-4A32-979A-713EA30CDD91}" type="presParOf" srcId="{4C88DE14-F023-4379-9E81-3F3348888D6E}" destId="{CCB2D038-D03F-4F82-A047-5395F808A0E2}" srcOrd="2" destOrd="0" presId="urn:microsoft.com/office/officeart/2018/2/layout/IconVerticalSolidList"/>
    <dgm:cxn modelId="{35560F5C-34B5-4577-91DF-C0612665CE61}" type="presParOf" srcId="{4C88DE14-F023-4379-9E81-3F3348888D6E}" destId="{E1A1D254-7D35-4D70-8322-691BCC6AE9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A75FA0-CCC0-4224-9E4E-35E82D4DAD9F}" type="datetimeFigureOut">
              <a:rPr lang="en-GB" smtClean="0"/>
              <a:pPr/>
              <a:t>02/10/2021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C3CF03A-9FDB-44B4-B682-58FFB8FA8D30}" type="slidenum">
              <a:rPr lang="en-GB" smtClean="0"/>
              <a:pPr/>
              <a:t>‹#›</a:t>
            </a:fld>
            <a:endParaRPr lang="en-GB"/>
          </a:p>
        </p:txBody>
      </p:sp>
    </p:spTree>
    <p:extLst>
      <p:ext uri="{BB962C8B-B14F-4D97-AF65-F5344CB8AC3E}">
        <p14:creationId xmlns:p14="http://schemas.microsoft.com/office/powerpoint/2010/main" val="214703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49F4BA-C0E1-4136-AA65-C0AF04F30DFC}" type="datetimeFigureOut">
              <a:rPr lang="en-GB" smtClean="0"/>
              <a:pPr/>
              <a:t>02/10/2021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890810-14C6-4926-B9AB-E023147F4437}" type="slidenum">
              <a:rPr lang="en-GB" smtClean="0"/>
              <a:pPr/>
              <a:t>‹#›</a:t>
            </a:fld>
            <a:endParaRPr lang="en-GB"/>
          </a:p>
        </p:txBody>
      </p:sp>
    </p:spTree>
    <p:extLst>
      <p:ext uri="{BB962C8B-B14F-4D97-AF65-F5344CB8AC3E}">
        <p14:creationId xmlns:p14="http://schemas.microsoft.com/office/powerpoint/2010/main" val="133257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1</a:t>
            </a:fld>
            <a:endParaRPr lang="en-GB"/>
          </a:p>
        </p:txBody>
      </p:sp>
    </p:spTree>
    <p:extLst>
      <p:ext uri="{BB962C8B-B14F-4D97-AF65-F5344CB8AC3E}">
        <p14:creationId xmlns:p14="http://schemas.microsoft.com/office/powerpoint/2010/main" val="85716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Building Blocks – Before I Read</a:t>
            </a:r>
          </a:p>
          <a:p>
            <a:r>
              <a:rPr lang="en-GB" dirty="0"/>
              <a:t>Developed and used as a tool by Stockport Early Yeas Team</a:t>
            </a:r>
          </a:p>
        </p:txBody>
      </p:sp>
      <p:sp>
        <p:nvSpPr>
          <p:cNvPr id="4" name="Slide Number Placeholder 3"/>
          <p:cNvSpPr>
            <a:spLocks noGrp="1"/>
          </p:cNvSpPr>
          <p:nvPr>
            <p:ph type="sldNum" sz="quarter" idx="5"/>
          </p:nvPr>
        </p:nvSpPr>
        <p:spPr/>
        <p:txBody>
          <a:bodyPr/>
          <a:lstStyle/>
          <a:p>
            <a:fld id="{3E890810-14C6-4926-B9AB-E023147F4437}" type="slidenum">
              <a:rPr lang="en-GB" smtClean="0"/>
              <a:pPr/>
              <a:t>10</a:t>
            </a:fld>
            <a:endParaRPr lang="en-GB"/>
          </a:p>
        </p:txBody>
      </p:sp>
    </p:spTree>
    <p:extLst>
      <p:ext uri="{BB962C8B-B14F-4D97-AF65-F5344CB8AC3E}">
        <p14:creationId xmlns:p14="http://schemas.microsoft.com/office/powerpoint/2010/main" val="228886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baseline="0" dirty="0"/>
              <a:t>If you have a look through this slide you will read some of the key facts and reasons that Phonics and Reading is a high priority area for schools and it’s importance in every child’s life.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Focus on the last bullet point.</a:t>
            </a:r>
          </a:p>
          <a:p>
            <a:pPr marL="171450" indent="-171450">
              <a:buFont typeface="Arial" panose="020B0604020202020204" pitchFamily="34" charset="0"/>
              <a:buChar char="•"/>
            </a:pPr>
            <a:r>
              <a:rPr lang="en-GB" baseline="0" dirty="0"/>
              <a:t>Phonics is about preparing children for real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90810-14C6-4926-B9AB-E023147F4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Read</a:t>
            </a:r>
            <a:r>
              <a:rPr lang="en-GB" baseline="0" dirty="0"/>
              <a:t> slide</a:t>
            </a:r>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12</a:t>
            </a:fld>
            <a:endParaRPr lang="en-GB"/>
          </a:p>
        </p:txBody>
      </p:sp>
    </p:spTree>
    <p:extLst>
      <p:ext uri="{BB962C8B-B14F-4D97-AF65-F5344CB8AC3E}">
        <p14:creationId xmlns:p14="http://schemas.microsoft.com/office/powerpoint/2010/main" val="287981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Many of us will not have been taught to read using Phonics and there are more ways that you can learn to read, however…</a:t>
            </a:r>
          </a:p>
          <a:p>
            <a:endParaRPr lang="en-GB" baseline="0" dirty="0"/>
          </a:p>
          <a:p>
            <a:r>
              <a:rPr lang="en-GB" baseline="0" dirty="0"/>
              <a:t>Read slide – So what is the purpose of Phonics?</a:t>
            </a:r>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13</a:t>
            </a:fld>
            <a:endParaRPr lang="en-GB"/>
          </a:p>
        </p:txBody>
      </p:sp>
    </p:spTree>
    <p:extLst>
      <p:ext uri="{BB962C8B-B14F-4D97-AF65-F5344CB8AC3E}">
        <p14:creationId xmlns:p14="http://schemas.microsoft.com/office/powerpoint/2010/main" val="291606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Read slide first</a:t>
            </a:r>
          </a:p>
          <a:p>
            <a:endParaRPr lang="en-GB" baseline="0" dirty="0"/>
          </a:p>
          <a:p>
            <a:r>
              <a:rPr lang="en-GB" baseline="0" dirty="0"/>
              <a:t>Phonics makes reading easier and gives the child a support system to use to read.  </a:t>
            </a:r>
          </a:p>
          <a:p>
            <a:r>
              <a:rPr lang="en-GB" baseline="0" dirty="0"/>
              <a:t>A support system they can use independently without an adult.  </a:t>
            </a:r>
          </a:p>
          <a:p>
            <a:r>
              <a:rPr lang="en-GB" baseline="0" dirty="0"/>
              <a:t>If a child can decode a text easily and independently, they are more likely to enjoy reading and choose to read for fun (given access to engaging texts).</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14</a:t>
            </a:fld>
            <a:endParaRPr lang="en-GB"/>
          </a:p>
        </p:txBody>
      </p:sp>
    </p:spTree>
    <p:extLst>
      <p:ext uri="{BB962C8B-B14F-4D97-AF65-F5344CB8AC3E}">
        <p14:creationId xmlns:p14="http://schemas.microsoft.com/office/powerpoint/2010/main" val="305798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9E532-6AD9-491D-BD96-BE645C1DF03B}" type="slidenum">
              <a:rPr lang="en-GB">
                <a:solidFill>
                  <a:prstClr val="black"/>
                </a:solidFill>
              </a:rPr>
              <a:pPr/>
              <a:t>15</a:t>
            </a:fld>
            <a:endParaRPr lang="en-GB">
              <a:solidFill>
                <a:prstClr val="black"/>
              </a:solidFill>
            </a:endParaRPr>
          </a:p>
        </p:txBody>
      </p:sp>
      <p:sp>
        <p:nvSpPr>
          <p:cNvPr id="27650" name="Text Box 2"/>
          <p:cNvSpPr txBox="1">
            <a:spLocks noChangeArrowheads="1"/>
          </p:cNvSpPr>
          <p:nvPr/>
        </p:nvSpPr>
        <p:spPr bwMode="auto">
          <a:xfrm>
            <a:off x="1144588" y="685800"/>
            <a:ext cx="4573587" cy="3430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a:solidFill>
                <a:prstClr val="black"/>
              </a:solidFill>
              <a:latin typeface="Arial" charset="0"/>
            </a:endParaRPr>
          </a:p>
        </p:txBody>
      </p:sp>
      <p:sp>
        <p:nvSpPr>
          <p:cNvPr id="27651" name="Rectangle 3"/>
          <p:cNvSpPr txBox="1">
            <a:spLocks noGrp="1" noChangeArrowheads="1"/>
          </p:cNvSpPr>
          <p:nvPr>
            <p:ph type="body"/>
          </p:nvPr>
        </p:nvSpPr>
        <p:spPr>
          <a:xfrm>
            <a:off x="685800" y="4343400"/>
            <a:ext cx="5481638" cy="4124325"/>
          </a:xfrm>
          <a:solidFill>
            <a:schemeClr val="accent1"/>
          </a:solidFill>
          <a:ln w="936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75054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F8801-9B0C-4FAC-915B-852051BCD200}" type="slidenum">
              <a:rPr lang="en-GB">
                <a:solidFill>
                  <a:prstClr val="black"/>
                </a:solidFill>
              </a:rPr>
              <a:pPr/>
              <a:t>16</a:t>
            </a:fld>
            <a:endParaRPr lang="en-GB">
              <a:solidFill>
                <a:prstClr val="black"/>
              </a:solidFill>
            </a:endParaRPr>
          </a:p>
        </p:txBody>
      </p:sp>
      <p:sp>
        <p:nvSpPr>
          <p:cNvPr id="29698" name="Text Box 2"/>
          <p:cNvSpPr txBox="1">
            <a:spLocks noChangeArrowheads="1"/>
          </p:cNvSpPr>
          <p:nvPr/>
        </p:nvSpPr>
        <p:spPr bwMode="auto">
          <a:xfrm>
            <a:off x="1144588" y="685800"/>
            <a:ext cx="4573587" cy="34305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a:solidFill>
                <a:prstClr val="black"/>
              </a:solidFill>
              <a:latin typeface="Arial" charset="0"/>
            </a:endParaRPr>
          </a:p>
        </p:txBody>
      </p:sp>
      <p:sp>
        <p:nvSpPr>
          <p:cNvPr id="29699" name="Rectangle 3"/>
          <p:cNvSpPr txBox="1">
            <a:spLocks noGrp="1" noChangeArrowheads="1"/>
          </p:cNvSpPr>
          <p:nvPr>
            <p:ph type="body"/>
          </p:nvPr>
        </p:nvSpPr>
        <p:spPr>
          <a:xfrm>
            <a:off x="685800" y="4343400"/>
            <a:ext cx="5481638" cy="4124325"/>
          </a:xfrm>
          <a:solidFill>
            <a:schemeClr val="accent1"/>
          </a:solidFill>
          <a:ln w="936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21524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292F2-EE1D-4405-AD83-D78C962F433F}" type="slidenum">
              <a:rPr lang="en-GB">
                <a:solidFill>
                  <a:prstClr val="black"/>
                </a:solidFill>
              </a:rPr>
              <a:pPr/>
              <a:t>17</a:t>
            </a:fld>
            <a:endParaRPr lang="en-GB">
              <a:solidFill>
                <a:prstClr val="black"/>
              </a:solidFill>
            </a:endParaRPr>
          </a:p>
        </p:txBody>
      </p:sp>
      <p:sp>
        <p:nvSpPr>
          <p:cNvPr id="43010" name="Text Box 2"/>
          <p:cNvSpPr txBox="1">
            <a:spLocks noChangeArrowheads="1"/>
          </p:cNvSpPr>
          <p:nvPr/>
        </p:nvSpPr>
        <p:spPr bwMode="auto">
          <a:xfrm>
            <a:off x="1141413"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GB">
              <a:solidFill>
                <a:prstClr val="black"/>
              </a:solidFill>
              <a:latin typeface="Arial" charset="0"/>
            </a:endParaRPr>
          </a:p>
        </p:txBody>
      </p:sp>
      <p:sp>
        <p:nvSpPr>
          <p:cNvPr id="43011" name="Text Box 3"/>
          <p:cNvSpPr txBox="1">
            <a:spLocks noGrp="1" noChangeArrowheads="1"/>
          </p:cNvSpPr>
          <p:nvPr>
            <p:ph type="body"/>
          </p:nvPr>
        </p:nvSpPr>
        <p:spPr>
          <a:xfrm>
            <a:off x="912813" y="4343400"/>
            <a:ext cx="5032375" cy="4114800"/>
          </a:xfrm>
          <a:solidFill>
            <a:schemeClr val="accent1"/>
          </a:solidFill>
          <a:ln w="9360">
            <a:solidFill>
              <a:schemeClr val="tx1"/>
            </a:solidFill>
            <a:miter lim="800000"/>
            <a:headEnd/>
            <a:tailEnd/>
          </a:ln>
        </p:spPr>
        <p:txBody>
          <a:bodyPr lIns="90000" tIns="46800" rIns="90000" bIns="46800"/>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5pPr>
            <a:lvl6pPr marL="25146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6pPr>
            <a:lvl7pPr marL="29718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7pPr>
            <a:lvl8pPr marL="34290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8pPr>
            <a:lvl9pPr marL="38862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9pPr>
          </a:lstStyle>
          <a:p>
            <a:pPr>
              <a:spcBef>
                <a:spcPts val="450"/>
              </a:spcBef>
            </a:pPr>
            <a:endParaRPr lang="en-GB" dirty="0">
              <a:cs typeface="Arial" charset="0"/>
            </a:endParaRPr>
          </a:p>
        </p:txBody>
      </p:sp>
    </p:spTree>
    <p:extLst>
      <p:ext uri="{BB962C8B-B14F-4D97-AF65-F5344CB8AC3E}">
        <p14:creationId xmlns:p14="http://schemas.microsoft.com/office/powerpoint/2010/main" val="118095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back to…</a:t>
            </a:r>
          </a:p>
        </p:txBody>
      </p:sp>
      <p:sp>
        <p:nvSpPr>
          <p:cNvPr id="4" name="Slide Number Placeholder 3"/>
          <p:cNvSpPr>
            <a:spLocks noGrp="1"/>
          </p:cNvSpPr>
          <p:nvPr>
            <p:ph type="sldNum" sz="quarter" idx="10"/>
          </p:nvPr>
        </p:nvSpPr>
        <p:spPr/>
        <p:txBody>
          <a:bodyPr/>
          <a:lstStyle/>
          <a:p>
            <a:fld id="{3E890810-14C6-4926-B9AB-E023147F4437}" type="slidenum">
              <a:rPr lang="en-GB" smtClean="0"/>
              <a:pPr/>
              <a:t>18</a:t>
            </a:fld>
            <a:endParaRPr lang="en-GB"/>
          </a:p>
        </p:txBody>
      </p:sp>
    </p:spTree>
    <p:extLst>
      <p:ext uri="{BB962C8B-B14F-4D97-AF65-F5344CB8AC3E}">
        <p14:creationId xmlns:p14="http://schemas.microsoft.com/office/powerpoint/2010/main" val="220981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many different schemes to follow and each school will have their own way, but at … (we follow Letters and Sounds</a:t>
            </a:r>
            <a:r>
              <a:rPr lang="en-GB" baseline="0" dirty="0"/>
              <a:t> which is a government scheme) .</a:t>
            </a:r>
            <a:endParaRPr lang="en-GB" dirty="0"/>
          </a:p>
          <a:p>
            <a:endParaRPr lang="en-GB" dirty="0"/>
          </a:p>
          <a:p>
            <a:r>
              <a:rPr lang="en-GB" dirty="0"/>
              <a:t>L&amp;S</a:t>
            </a:r>
            <a:r>
              <a:rPr lang="en-GB" baseline="0" dirty="0"/>
              <a:t> is broken down into six phases as you can see in the slide.</a:t>
            </a:r>
          </a:p>
          <a:p>
            <a:endParaRPr lang="en-GB" baseline="0" dirty="0"/>
          </a:p>
          <a:p>
            <a:r>
              <a:rPr lang="en-GB" baseline="0" dirty="0"/>
              <a:t>Phase 1 is usually taught in Nursery.</a:t>
            </a:r>
          </a:p>
          <a:p>
            <a:r>
              <a:rPr lang="en-GB" baseline="0" dirty="0"/>
              <a:t>Phase 2-4 in Reception</a:t>
            </a:r>
          </a:p>
          <a:p>
            <a:r>
              <a:rPr lang="en-GB" baseline="0" dirty="0"/>
              <a:t>Phase 5 in Year 1 </a:t>
            </a:r>
          </a:p>
          <a:p>
            <a:r>
              <a:rPr lang="en-GB" baseline="0" dirty="0"/>
              <a:t>Phase 6 in Year 2</a:t>
            </a:r>
          </a:p>
          <a:p>
            <a:endParaRPr lang="en-GB" baseline="0" dirty="0"/>
          </a:p>
          <a:p>
            <a:r>
              <a:rPr lang="en-GB" baseline="0" dirty="0"/>
              <a:t>The bulk of the learning takes place in nursery and Reception</a:t>
            </a:r>
          </a:p>
          <a:p>
            <a:r>
              <a:rPr lang="en-GB" baseline="0" dirty="0"/>
              <a:t>This is where they learn to read words.  Years 1 and 2 build on this and Year 2 is mainly about fluency of longer texts and spelling, grammar and punctuation.  </a:t>
            </a:r>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19</a:t>
            </a:fld>
            <a:endParaRPr lang="en-GB"/>
          </a:p>
        </p:txBody>
      </p:sp>
    </p:spTree>
    <p:extLst>
      <p:ext uri="{BB962C8B-B14F-4D97-AF65-F5344CB8AC3E}">
        <p14:creationId xmlns:p14="http://schemas.microsoft.com/office/powerpoint/2010/main" val="142268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a:t>
            </a:fld>
            <a:endParaRPr lang="en-GB"/>
          </a:p>
        </p:txBody>
      </p:sp>
    </p:spTree>
    <p:extLst>
      <p:ext uri="{BB962C8B-B14F-4D97-AF65-F5344CB8AC3E}">
        <p14:creationId xmlns:p14="http://schemas.microsoft.com/office/powerpoint/2010/main" val="369271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strands are  Aspects 1 -3 non voiced -</a:t>
            </a:r>
          </a:p>
          <a:p>
            <a:r>
              <a:rPr lang="en-GB" dirty="0"/>
              <a:t>Aspect 3-5 voiced</a:t>
            </a:r>
          </a:p>
          <a:p>
            <a:r>
              <a:rPr lang="en-GB" dirty="0"/>
              <a:t>Aspect 7 sounds within words</a:t>
            </a:r>
          </a:p>
          <a:p>
            <a:endParaRPr lang="en-GB" dirty="0"/>
          </a:p>
          <a:p>
            <a:endParaRPr lang="en-GB" dirty="0"/>
          </a:p>
          <a:p>
            <a:r>
              <a:rPr lang="en-GB" dirty="0"/>
              <a:t>If children are struggling with</a:t>
            </a:r>
            <a:r>
              <a:rPr lang="en-GB" baseline="0" dirty="0"/>
              <a:t> phonics in Reception and Year 1, even Year 2 or higher.  It may be likely that they have gaps in their Phase 1 knowledge. </a:t>
            </a:r>
          </a:p>
          <a:p>
            <a:endParaRPr lang="en-GB" baseline="0" dirty="0"/>
          </a:p>
          <a:p>
            <a:r>
              <a:rPr lang="en-GB" baseline="0" dirty="0"/>
              <a:t> </a:t>
            </a:r>
          </a:p>
          <a:p>
            <a:endParaRPr lang="en-GB" baseline="0" dirty="0"/>
          </a:p>
          <a:p>
            <a:r>
              <a:rPr lang="en-GB" baseline="0" dirty="0"/>
              <a:t>For example, if your child is struggling to;</a:t>
            </a:r>
          </a:p>
          <a:p>
            <a:r>
              <a:rPr lang="en-GB" baseline="0" dirty="0"/>
              <a:t>Remember initial sounds when sounding out a word to read.</a:t>
            </a:r>
          </a:p>
          <a:p>
            <a:r>
              <a:rPr lang="en-GB" baseline="0" dirty="0"/>
              <a:t>Forgotten what they read first by the time they get to the end of a sentence.</a:t>
            </a:r>
          </a:p>
          <a:p>
            <a:r>
              <a:rPr lang="en-GB" baseline="0" dirty="0"/>
              <a:t>Cannot hear the sounds in sounds in words.</a:t>
            </a:r>
          </a:p>
          <a:p>
            <a:r>
              <a:rPr lang="en-GB" baseline="0" dirty="0"/>
              <a:t>Struggles to recognise letter shapes by sight and match them to a sound.</a:t>
            </a:r>
          </a:p>
          <a:p>
            <a:r>
              <a:rPr lang="en-GB" baseline="0" dirty="0"/>
              <a:t>Struggles to discriminate between different sounds and letter shapes.</a:t>
            </a:r>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20</a:t>
            </a:fld>
            <a:endParaRPr lang="en-GB"/>
          </a:p>
        </p:txBody>
      </p:sp>
    </p:spTree>
    <p:extLst>
      <p:ext uri="{BB962C8B-B14F-4D97-AF65-F5344CB8AC3E}">
        <p14:creationId xmlns:p14="http://schemas.microsoft.com/office/powerpoint/2010/main" val="2164089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oral sounds (phonemes)</a:t>
            </a:r>
          </a:p>
          <a:p>
            <a:r>
              <a:rPr lang="en-GB" dirty="0"/>
              <a:t>Play Silly Soup </a:t>
            </a:r>
          </a:p>
          <a:p>
            <a:endParaRPr lang="en-GB" dirty="0"/>
          </a:p>
          <a:p>
            <a:r>
              <a:rPr lang="en-GB" dirty="0"/>
              <a:t>Environmental sounds – aeroplanes, church bells, traffic, emergency vehicles, birdsong.</a:t>
            </a:r>
          </a:p>
          <a:p>
            <a:endParaRPr lang="en-GB" dirty="0"/>
          </a:p>
          <a:p>
            <a:r>
              <a:rPr lang="en-GB" dirty="0"/>
              <a:t>Importance of nursery rhymes</a:t>
            </a:r>
          </a:p>
          <a:p>
            <a:endParaRPr lang="en-GB" dirty="0"/>
          </a:p>
          <a:p>
            <a:r>
              <a:rPr lang="en-GB" dirty="0"/>
              <a:t>Musical instruments,  - make own instruments doesn’t have to be expensive</a:t>
            </a:r>
          </a:p>
          <a:p>
            <a:endParaRPr lang="en-GB" dirty="0"/>
          </a:p>
          <a:p>
            <a:endParaRPr lang="en-GB" dirty="0"/>
          </a:p>
        </p:txBody>
      </p:sp>
      <p:sp>
        <p:nvSpPr>
          <p:cNvPr id="4" name="Slide Number Placeholder 3"/>
          <p:cNvSpPr>
            <a:spLocks noGrp="1"/>
          </p:cNvSpPr>
          <p:nvPr>
            <p:ph type="sldNum" sz="quarter" idx="5"/>
          </p:nvPr>
        </p:nvSpPr>
        <p:spPr/>
        <p:txBody>
          <a:bodyPr/>
          <a:lstStyle/>
          <a:p>
            <a:fld id="{3E890810-14C6-4926-B9AB-E023147F4437}" type="slidenum">
              <a:rPr lang="en-GB" smtClean="0"/>
              <a:pPr/>
              <a:t>21</a:t>
            </a:fld>
            <a:endParaRPr lang="en-GB"/>
          </a:p>
        </p:txBody>
      </p:sp>
    </p:spTree>
    <p:extLst>
      <p:ext uri="{BB962C8B-B14F-4D97-AF65-F5344CB8AC3E}">
        <p14:creationId xmlns:p14="http://schemas.microsoft.com/office/powerpoint/2010/main" val="102799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Phase 2, children begin to learn their</a:t>
            </a:r>
            <a:r>
              <a:rPr lang="en-GB" baseline="0" dirty="0"/>
              <a:t> first set of graphemes.  These two Year 2 children are going to very kindly articulate the graphemes to show you how they are said correctly.  You will notice that we focus on the sounds that these graphemes make, not the letter names.  You will also notice that the children learn these sounds as pure sounds.  This means that you don’t hear the </a:t>
            </a:r>
            <a:r>
              <a:rPr lang="en-GB" baseline="0" dirty="0" err="1"/>
              <a:t>swcha</a:t>
            </a:r>
            <a:r>
              <a:rPr lang="en-GB" baseline="0" dirty="0"/>
              <a:t> sound on the end of them, for example, we say s not </a:t>
            </a:r>
            <a:r>
              <a:rPr lang="en-GB" baseline="0" dirty="0" err="1"/>
              <a:t>sah</a:t>
            </a:r>
            <a:r>
              <a:rPr lang="en-GB" baseline="0" dirty="0"/>
              <a:t>!</a:t>
            </a:r>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22</a:t>
            </a:fld>
            <a:endParaRPr lang="en-GB"/>
          </a:p>
        </p:txBody>
      </p:sp>
    </p:spTree>
    <p:extLst>
      <p:ext uri="{BB962C8B-B14F-4D97-AF65-F5344CB8AC3E}">
        <p14:creationId xmlns:p14="http://schemas.microsoft.com/office/powerpoint/2010/main" val="28864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a:t>
            </a:r>
            <a:r>
              <a:rPr lang="en-GB" baseline="0" dirty="0"/>
              <a:t> new graphemes</a:t>
            </a:r>
            <a:r>
              <a:rPr lang="en-GB" dirty="0"/>
              <a:t> continue into phase 3</a:t>
            </a:r>
          </a:p>
          <a:p>
            <a:endParaRPr lang="en-GB" dirty="0"/>
          </a:p>
          <a:p>
            <a:r>
              <a:rPr lang="en-GB" dirty="0"/>
              <a:t>This is when they</a:t>
            </a:r>
            <a:r>
              <a:rPr lang="en-GB" baseline="0" dirty="0"/>
              <a:t> start to get a bit harder.  Children start to explore digraphs and </a:t>
            </a:r>
            <a:r>
              <a:rPr lang="en-GB" baseline="0" dirty="0" err="1"/>
              <a:t>trigraphs</a:t>
            </a:r>
            <a:r>
              <a:rPr lang="en-GB" baseline="0" dirty="0"/>
              <a:t> which is when two or three letter shapes make one sound.</a:t>
            </a:r>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23</a:t>
            </a:fld>
            <a:endParaRPr lang="en-GB"/>
          </a:p>
        </p:txBody>
      </p:sp>
    </p:spTree>
    <p:extLst>
      <p:ext uri="{BB962C8B-B14F-4D97-AF65-F5344CB8AC3E}">
        <p14:creationId xmlns:p14="http://schemas.microsoft.com/office/powerpoint/2010/main" val="3200876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Phase 4, no new graphemes</a:t>
            </a:r>
            <a:r>
              <a:rPr lang="en-GB" baseline="0" dirty="0"/>
              <a:t> are introduced. (about 4 weeks)  </a:t>
            </a:r>
          </a:p>
          <a:p>
            <a:r>
              <a:rPr lang="en-GB" baseline="0" dirty="0"/>
              <a:t>Usually end of Reception/beginning of Year 1.     This is a consolidation phase when children learn to use and apply all the sounds they have learnt for reading and spelling.  They also look at more complex word structures like two syllable words.    Important for extending vocabulary.</a:t>
            </a:r>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24</a:t>
            </a:fld>
            <a:endParaRPr lang="en-GB"/>
          </a:p>
        </p:txBody>
      </p:sp>
    </p:spTree>
    <p:extLst>
      <p:ext uri="{BB962C8B-B14F-4D97-AF65-F5344CB8AC3E}">
        <p14:creationId xmlns:p14="http://schemas.microsoft.com/office/powerpoint/2010/main" val="371002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 your child moves into Phase 5, they begin</a:t>
            </a:r>
            <a:r>
              <a:rPr lang="en-GB" baseline="0" dirty="0"/>
              <a:t> to learn the last set of graphemes.  Again these before more complex and include split-diagraphs which is when a grapheme is split within a word – we refer to the e on the end as the magic e.  </a:t>
            </a:r>
            <a:r>
              <a:rPr lang="en-GB" baseline="0" dirty="0" err="1"/>
              <a:t>Chn</a:t>
            </a:r>
            <a:r>
              <a:rPr lang="en-GB" baseline="0" dirty="0"/>
              <a:t> also learn alternative pronunciations.</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25</a:t>
            </a:fld>
            <a:endParaRPr lang="en-GB"/>
          </a:p>
        </p:txBody>
      </p:sp>
    </p:spTree>
    <p:extLst>
      <p:ext uri="{BB962C8B-B14F-4D97-AF65-F5344CB8AC3E}">
        <p14:creationId xmlns:p14="http://schemas.microsoft.com/office/powerpoint/2010/main" val="1571903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Phase 6 is all about spelling</a:t>
            </a:r>
            <a:r>
              <a:rPr lang="en-GB" baseline="0" dirty="0"/>
              <a:t> patterns and grammar.  For example, these are some of the things they learn about.</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26</a:t>
            </a:fld>
            <a:endParaRPr lang="en-GB"/>
          </a:p>
        </p:txBody>
      </p:sp>
    </p:spTree>
    <p:extLst>
      <p:ext uri="{BB962C8B-B14F-4D97-AF65-F5344CB8AC3E}">
        <p14:creationId xmlns:p14="http://schemas.microsoft.com/office/powerpoint/2010/main" val="478228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In Phonics we say each phoneme as a pure sound.  That means we don’t put the ‘uh’ sound on the end of phonemes like ‘</a:t>
            </a:r>
            <a:r>
              <a:rPr lang="en-GB" baseline="0" dirty="0" err="1"/>
              <a:t>muh</a:t>
            </a:r>
            <a:r>
              <a:rPr lang="en-GB" baseline="0" dirty="0"/>
              <a:t>’, it is </a:t>
            </a:r>
            <a:r>
              <a:rPr lang="en-GB" baseline="0" dirty="0" err="1"/>
              <a:t>mmmmmmmmm</a:t>
            </a:r>
            <a:r>
              <a:rPr lang="en-GB" baseline="0" dirty="0"/>
              <a:t>.</a:t>
            </a:r>
          </a:p>
          <a:p>
            <a:endParaRPr lang="en-GB" baseline="0" dirty="0"/>
          </a:p>
          <a:p>
            <a:r>
              <a:rPr lang="en-GB" baseline="0" dirty="0"/>
              <a:t>This is how we say each of the other phonemes.</a:t>
            </a:r>
          </a:p>
          <a:p>
            <a:endParaRPr lang="en-GB" baseline="0" dirty="0"/>
          </a:p>
          <a:p>
            <a:r>
              <a:rPr lang="en-GB" baseline="0" dirty="0"/>
              <a:t>This articulation is important because when children learn to blend to read, the sounds are clearer which helps them hear the words better.</a:t>
            </a:r>
          </a:p>
        </p:txBody>
      </p:sp>
      <p:sp>
        <p:nvSpPr>
          <p:cNvPr id="4" name="Slide Number Placeholder 3"/>
          <p:cNvSpPr>
            <a:spLocks noGrp="1"/>
          </p:cNvSpPr>
          <p:nvPr>
            <p:ph type="sldNum" sz="quarter" idx="10"/>
          </p:nvPr>
        </p:nvSpPr>
        <p:spPr/>
        <p:txBody>
          <a:bodyPr/>
          <a:lstStyle/>
          <a:p>
            <a:fld id="{3E890810-14C6-4926-B9AB-E023147F4437}" type="slidenum">
              <a:rPr lang="en-GB" smtClean="0"/>
              <a:pPr/>
              <a:t>27</a:t>
            </a:fld>
            <a:endParaRPr lang="en-GB"/>
          </a:p>
        </p:txBody>
      </p:sp>
    </p:spTree>
    <p:extLst>
      <p:ext uri="{BB962C8B-B14F-4D97-AF65-F5344CB8AC3E}">
        <p14:creationId xmlns:p14="http://schemas.microsoft.com/office/powerpoint/2010/main" val="258753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In a phonics session, children will spend time listening to the sound and saying it correctly before they are introduced to the grapheme.  </a:t>
            </a:r>
          </a:p>
          <a:p>
            <a:endParaRPr lang="en-GB" baseline="0" dirty="0"/>
          </a:p>
          <a:p>
            <a:r>
              <a:rPr lang="en-GB" baseline="0" dirty="0"/>
              <a:t>The teacher will talk about how to move your mouth to form the sound correctly, for example, where you put your tongue, lips </a:t>
            </a:r>
            <a:r>
              <a:rPr lang="en-GB" baseline="0" dirty="0" err="1"/>
              <a:t>etc</a:t>
            </a:r>
            <a:r>
              <a:rPr lang="en-GB" baseline="0" dirty="0"/>
              <a:t> </a:t>
            </a:r>
          </a:p>
          <a:p>
            <a:r>
              <a:rPr lang="en-GB" baseline="0" dirty="0"/>
              <a:t>For example, if you make the mmm sound, you put your lips together.  Try it.</a:t>
            </a:r>
          </a:p>
          <a:p>
            <a:endParaRPr lang="en-GB" baseline="0" dirty="0"/>
          </a:p>
          <a:p>
            <a:r>
              <a:rPr lang="en-GB" baseline="0" dirty="0"/>
              <a:t>Then the children will look at the grapheme and talk about the letter shapes.  </a:t>
            </a:r>
          </a:p>
          <a:p>
            <a:r>
              <a:rPr lang="en-GB" baseline="0" dirty="0"/>
              <a:t>Flashcards can be useful which you can get from amazon if you wanted some for home.</a:t>
            </a:r>
          </a:p>
          <a:p>
            <a:r>
              <a:rPr lang="en-GB" baseline="0" dirty="0"/>
              <a:t>They have the grapheme, a picture and a ditty that helps the children remember it and form the letter.</a:t>
            </a:r>
          </a:p>
          <a:p>
            <a:r>
              <a:rPr lang="en-GB" baseline="0" dirty="0"/>
              <a:t>The children learn to form the letter too at the point – dough disco, squiggle whilst you wiggle – see later</a:t>
            </a:r>
          </a:p>
          <a:p>
            <a:endParaRPr lang="en-GB" baseline="0" dirty="0"/>
          </a:p>
          <a:p>
            <a:r>
              <a:rPr lang="en-GB" baseline="0" dirty="0"/>
              <a:t>In Reception there are also songs and actions for the phase 2 sounds – Some schools use the jolly phonics ditties/songs  which can be found on you tube</a:t>
            </a:r>
          </a:p>
          <a:p>
            <a:endParaRPr lang="en-GB" baseline="0"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28</a:t>
            </a:fld>
            <a:endParaRPr lang="en-GB"/>
          </a:p>
        </p:txBody>
      </p:sp>
    </p:spTree>
    <p:extLst>
      <p:ext uri="{BB962C8B-B14F-4D97-AF65-F5344CB8AC3E}">
        <p14:creationId xmlns:p14="http://schemas.microsoft.com/office/powerpoint/2010/main" val="4136860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Then</a:t>
            </a:r>
            <a:r>
              <a:rPr lang="en-GB" baseline="0" dirty="0"/>
              <a:t> the children learn to read words.  Blending is sounding out each letter and then putting the sounds together.  For example c a t cat.  </a:t>
            </a:r>
          </a:p>
          <a:p>
            <a:endParaRPr lang="en-GB" baseline="0" dirty="0"/>
          </a:p>
          <a:p>
            <a:r>
              <a:rPr lang="en-GB" baseline="0" dirty="0"/>
              <a:t>Children use actions – </a:t>
            </a:r>
          </a:p>
          <a:p>
            <a:r>
              <a:rPr lang="en-GB" baseline="0" dirty="0"/>
              <a:t>For children struggling to hear all sounds</a:t>
            </a:r>
          </a:p>
          <a:p>
            <a:r>
              <a:rPr lang="en-GB" baseline="0" dirty="0"/>
              <a:t>Sound buttons – are used to help </a:t>
            </a:r>
            <a:r>
              <a:rPr lang="en-GB" baseline="0" dirty="0" err="1"/>
              <a:t>chn</a:t>
            </a:r>
            <a:r>
              <a:rPr lang="en-GB" baseline="0" dirty="0"/>
              <a:t> identify all the phonemes, very helpful as the words get larger and we start introducing digraphs and </a:t>
            </a:r>
            <a:r>
              <a:rPr lang="en-GB" baseline="0" dirty="0" err="1"/>
              <a:t>trigraphs</a:t>
            </a:r>
            <a:r>
              <a:rPr lang="en-GB" baseline="0" dirty="0"/>
              <a:t>.  </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29</a:t>
            </a:fld>
            <a:endParaRPr lang="en-GB"/>
          </a:p>
        </p:txBody>
      </p:sp>
    </p:spTree>
    <p:extLst>
      <p:ext uri="{BB962C8B-B14F-4D97-AF65-F5344CB8AC3E}">
        <p14:creationId xmlns:p14="http://schemas.microsoft.com/office/powerpoint/2010/main" val="366346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90810-14C6-4926-B9AB-E023147F4437}" type="slidenum">
              <a:rPr lang="en-GB" smtClean="0"/>
              <a:pPr/>
              <a:t>3</a:t>
            </a:fld>
            <a:endParaRPr lang="en-GB"/>
          </a:p>
        </p:txBody>
      </p:sp>
    </p:spTree>
    <p:extLst>
      <p:ext uri="{BB962C8B-B14F-4D97-AF65-F5344CB8AC3E}">
        <p14:creationId xmlns:p14="http://schemas.microsoft.com/office/powerpoint/2010/main" val="3658701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 is another example.  So you can see we are moving onto Phase 3 digraphs</a:t>
            </a:r>
            <a:r>
              <a:rPr lang="en-GB" baseline="0" dirty="0"/>
              <a:t> which is when 2 letters make one sound.  The button then becomes a line.</a:t>
            </a:r>
          </a:p>
          <a:p>
            <a:endParaRPr lang="en-GB" baseline="0" dirty="0"/>
          </a:p>
          <a:p>
            <a:r>
              <a:rPr lang="en-GB" baseline="0" dirty="0"/>
              <a:t>Model with actions</a:t>
            </a:r>
          </a:p>
          <a:p>
            <a:endParaRPr lang="en-GB" baseline="0" dirty="0"/>
          </a:p>
          <a:p>
            <a:r>
              <a:rPr lang="en-GB" baseline="0" dirty="0"/>
              <a:t>You can graft too - model</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30</a:t>
            </a:fld>
            <a:endParaRPr lang="en-GB"/>
          </a:p>
        </p:txBody>
      </p:sp>
    </p:spTree>
    <p:extLst>
      <p:ext uri="{BB962C8B-B14F-4D97-AF65-F5344CB8AC3E}">
        <p14:creationId xmlns:p14="http://schemas.microsoft.com/office/powerpoint/2010/main" val="3282835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Alongside blending</a:t>
            </a:r>
            <a:r>
              <a:rPr lang="en-GB" baseline="0" dirty="0"/>
              <a:t> to read – </a:t>
            </a:r>
            <a:r>
              <a:rPr lang="en-GB" baseline="0" dirty="0" err="1"/>
              <a:t>chn</a:t>
            </a:r>
            <a:r>
              <a:rPr lang="en-GB" baseline="0" dirty="0"/>
              <a:t> learn to segment to spell – both equally important</a:t>
            </a:r>
          </a:p>
          <a:p>
            <a:endParaRPr lang="en-GB" baseline="0" dirty="0"/>
          </a:p>
          <a:p>
            <a:r>
              <a:rPr lang="en-GB" baseline="0" dirty="0"/>
              <a:t>Read slide – segmenting is…</a:t>
            </a:r>
          </a:p>
          <a:p>
            <a:endParaRPr lang="en-GB" baseline="0" dirty="0"/>
          </a:p>
          <a:p>
            <a:r>
              <a:rPr lang="en-GB" baseline="0" dirty="0"/>
              <a:t>Y</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31</a:t>
            </a:fld>
            <a:endParaRPr lang="en-GB"/>
          </a:p>
        </p:txBody>
      </p:sp>
    </p:spTree>
    <p:extLst>
      <p:ext uri="{BB962C8B-B14F-4D97-AF65-F5344CB8AC3E}">
        <p14:creationId xmlns:p14="http://schemas.microsoft.com/office/powerpoint/2010/main" val="3153802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And again.</a:t>
            </a:r>
          </a:p>
          <a:p>
            <a:endParaRPr lang="en-GB" dirty="0"/>
          </a:p>
          <a:p>
            <a:r>
              <a:rPr lang="en-GB" dirty="0"/>
              <a:t>Children will practise</a:t>
            </a:r>
            <a:r>
              <a:rPr lang="en-GB" baseline="0" dirty="0"/>
              <a:t> spelling these words as well as reading.</a:t>
            </a:r>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32</a:t>
            </a:fld>
            <a:endParaRPr lang="en-GB"/>
          </a:p>
        </p:txBody>
      </p:sp>
    </p:spTree>
    <p:extLst>
      <p:ext uri="{BB962C8B-B14F-4D97-AF65-F5344CB8AC3E}">
        <p14:creationId xmlns:p14="http://schemas.microsoft.com/office/powerpoint/2010/main" val="3068530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Choose here whether to model part of a lesson or show a good quality video clip.   </a:t>
            </a:r>
            <a:r>
              <a:rPr lang="en-GB" i="1" baseline="0" dirty="0"/>
              <a:t>Miss …. is going to model some of the features of a phonics lesson at … but first we will just have a quick look at the structure of a lesson.</a:t>
            </a:r>
          </a:p>
          <a:p>
            <a:endParaRPr lang="en-GB" dirty="0"/>
          </a:p>
          <a:p>
            <a:r>
              <a:rPr lang="en-GB" dirty="0"/>
              <a:t>Read slide</a:t>
            </a:r>
          </a:p>
          <a:p>
            <a:endParaRPr lang="en-GB" dirty="0"/>
          </a:p>
          <a:p>
            <a:r>
              <a:rPr lang="en-GB" dirty="0"/>
              <a:t>If this session takes place during the day,  invite some children to join so that parents can look at the activities.</a:t>
            </a:r>
          </a:p>
          <a:p>
            <a:r>
              <a:rPr lang="en-GB" dirty="0"/>
              <a:t>Use a multi-sensory approach and keeping everything as practical, physical and fun as possible.</a:t>
            </a:r>
          </a:p>
          <a:p>
            <a:endParaRPr lang="en-GB" dirty="0"/>
          </a:p>
          <a:p>
            <a:r>
              <a:rPr lang="en-GB" dirty="0"/>
              <a:t>Consider inviting some parents in to a join a lesson.</a:t>
            </a:r>
          </a:p>
          <a:p>
            <a:endParaRPr lang="en-GB" i="1"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33</a:t>
            </a:fld>
            <a:endParaRPr lang="en-GB"/>
          </a:p>
        </p:txBody>
      </p:sp>
    </p:spTree>
    <p:extLst>
      <p:ext uri="{BB962C8B-B14F-4D97-AF65-F5344CB8AC3E}">
        <p14:creationId xmlns:p14="http://schemas.microsoft.com/office/powerpoint/2010/main" val="529640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Although children learn the fundamental skills of learning to read at school.  It is important that children practise these skills all the time, not just in school hours as this is not enough to allow a child to make good progress in their reading and writing.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34</a:t>
            </a:fld>
            <a:endParaRPr lang="en-GB"/>
          </a:p>
        </p:txBody>
      </p:sp>
    </p:spTree>
    <p:extLst>
      <p:ext uri="{BB962C8B-B14F-4D97-AF65-F5344CB8AC3E}">
        <p14:creationId xmlns:p14="http://schemas.microsoft.com/office/powerpoint/2010/main" val="132096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Although children learn the fundamental skills of learning to read at school.  It is important that children practise these skills all the time, not just in school hours as this is not enough to allow a child to make good progress in their reading and writing.  </a:t>
            </a:r>
          </a:p>
          <a:p>
            <a:endParaRPr lang="en-GB" baseline="0" dirty="0"/>
          </a:p>
          <a:p>
            <a:r>
              <a:rPr lang="en-GB" baseline="0" dirty="0"/>
              <a:t>Good language skills put a child on the path to becoming a fluent reader</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35</a:t>
            </a:fld>
            <a:endParaRPr lang="en-GB"/>
          </a:p>
        </p:txBody>
      </p:sp>
    </p:spTree>
    <p:extLst>
      <p:ext uri="{BB962C8B-B14F-4D97-AF65-F5344CB8AC3E}">
        <p14:creationId xmlns:p14="http://schemas.microsoft.com/office/powerpoint/2010/main" val="1509688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Read at home – even if just for a few minutes</a:t>
            </a:r>
          </a:p>
          <a:p>
            <a:endParaRPr lang="en-GB" baseline="0" dirty="0"/>
          </a:p>
          <a:p>
            <a:r>
              <a:rPr lang="en-GB" baseline="0" dirty="0"/>
              <a:t>There are also many games you can play.  Set up around the room up with activities for parents and children to play together. .  </a:t>
            </a:r>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36</a:t>
            </a:fld>
            <a:endParaRPr lang="en-GB"/>
          </a:p>
        </p:txBody>
      </p:sp>
    </p:spTree>
    <p:extLst>
      <p:ext uri="{BB962C8B-B14F-4D97-AF65-F5344CB8AC3E}">
        <p14:creationId xmlns:p14="http://schemas.microsoft.com/office/powerpoint/2010/main" val="251277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environmental print.</a:t>
            </a:r>
          </a:p>
          <a:p>
            <a:r>
              <a:rPr lang="en-GB" dirty="0"/>
              <a:t>What others can you think of</a:t>
            </a:r>
          </a:p>
          <a:p>
            <a:r>
              <a:rPr lang="en-GB" dirty="0"/>
              <a:t>What are your children likely to see near where you live?</a:t>
            </a:r>
          </a:p>
          <a:p>
            <a:r>
              <a:rPr lang="en-GB" dirty="0"/>
              <a:t>Which are they familiar with already?</a:t>
            </a:r>
          </a:p>
        </p:txBody>
      </p:sp>
      <p:sp>
        <p:nvSpPr>
          <p:cNvPr id="4" name="Slide Number Placeholder 3"/>
          <p:cNvSpPr>
            <a:spLocks noGrp="1"/>
          </p:cNvSpPr>
          <p:nvPr>
            <p:ph type="sldNum" sz="quarter" idx="5"/>
          </p:nvPr>
        </p:nvSpPr>
        <p:spPr/>
        <p:txBody>
          <a:bodyPr/>
          <a:lstStyle/>
          <a:p>
            <a:fld id="{3E890810-14C6-4926-B9AB-E023147F4437}" type="slidenum">
              <a:rPr lang="en-GB" smtClean="0"/>
              <a:pPr/>
              <a:t>38</a:t>
            </a:fld>
            <a:endParaRPr lang="en-GB"/>
          </a:p>
        </p:txBody>
      </p:sp>
    </p:spTree>
    <p:extLst>
      <p:ext uri="{BB962C8B-B14F-4D97-AF65-F5344CB8AC3E}">
        <p14:creationId xmlns:p14="http://schemas.microsoft.com/office/powerpoint/2010/main" val="4008227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https://youtu.be/Orb6xXPPBKo</a:t>
            </a:r>
          </a:p>
          <a:p>
            <a:r>
              <a:rPr lang="en-GB" dirty="0"/>
              <a:t>Importance of reading</a:t>
            </a:r>
          </a:p>
        </p:txBody>
      </p:sp>
      <p:sp>
        <p:nvSpPr>
          <p:cNvPr id="4" name="Slide Number Placeholder 3"/>
          <p:cNvSpPr>
            <a:spLocks noGrp="1"/>
          </p:cNvSpPr>
          <p:nvPr>
            <p:ph type="sldNum" sz="quarter" idx="5"/>
          </p:nvPr>
        </p:nvSpPr>
        <p:spPr/>
        <p:txBody>
          <a:bodyPr/>
          <a:lstStyle/>
          <a:p>
            <a:fld id="{3E890810-14C6-4926-B9AB-E023147F4437}" type="slidenum">
              <a:rPr lang="en-GB" smtClean="0"/>
              <a:pPr/>
              <a:t>39</a:t>
            </a:fld>
            <a:endParaRPr lang="en-GB"/>
          </a:p>
        </p:txBody>
      </p:sp>
    </p:spTree>
    <p:extLst>
      <p:ext uri="{BB962C8B-B14F-4D97-AF65-F5344CB8AC3E}">
        <p14:creationId xmlns:p14="http://schemas.microsoft.com/office/powerpoint/2010/main" val="841176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Tiny Happy People  - BBC website to support parents to interact with their children.   Type in ages of children for lots of ideas and activities</a:t>
            </a:r>
          </a:p>
        </p:txBody>
      </p:sp>
      <p:sp>
        <p:nvSpPr>
          <p:cNvPr id="4" name="Slide Number Placeholder 3"/>
          <p:cNvSpPr>
            <a:spLocks noGrp="1"/>
          </p:cNvSpPr>
          <p:nvPr>
            <p:ph type="sldNum" sz="quarter" idx="5"/>
          </p:nvPr>
        </p:nvSpPr>
        <p:spPr/>
        <p:txBody>
          <a:bodyPr/>
          <a:lstStyle/>
          <a:p>
            <a:fld id="{3E890810-14C6-4926-B9AB-E023147F4437}" type="slidenum">
              <a:rPr lang="en-GB" smtClean="0"/>
              <a:pPr/>
              <a:t>41</a:t>
            </a:fld>
            <a:endParaRPr lang="en-GB"/>
          </a:p>
        </p:txBody>
      </p:sp>
    </p:spTree>
    <p:extLst>
      <p:ext uri="{BB962C8B-B14F-4D97-AF65-F5344CB8AC3E}">
        <p14:creationId xmlns:p14="http://schemas.microsoft.com/office/powerpoint/2010/main" val="154593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Read first - Emerging literacy begins in infancy as a parent lifts a baby, looks into her eyes, and speaks softly to her. It's hard to believe that this casual, spontaneous activity is leading to the development of language skills. This interaction helps the baby learn about the give and take of conversation and the pleasures of communicating with other people.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find out more up to date information on this, look the </a:t>
            </a:r>
            <a:r>
              <a:rPr lang="en-GB" sz="1200" b="0" i="0" kern="1200" dirty="0" err="1">
                <a:solidFill>
                  <a:schemeClr val="tx1"/>
                </a:solidFill>
                <a:effectLst/>
                <a:latin typeface="+mn-lt"/>
                <a:ea typeface="+mn-ea"/>
                <a:cs typeface="+mn-cs"/>
              </a:rPr>
              <a:t>The</a:t>
            </a:r>
            <a:r>
              <a:rPr lang="en-GB" sz="1200" b="0" i="0" kern="1200" dirty="0">
                <a:solidFill>
                  <a:schemeClr val="tx1"/>
                </a:solidFill>
                <a:effectLst/>
                <a:latin typeface="+mn-lt"/>
                <a:ea typeface="+mn-ea"/>
                <a:cs typeface="+mn-cs"/>
              </a:rPr>
              <a:t> Literacy Trust.</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4</a:t>
            </a:fld>
            <a:endParaRPr lang="en-GB"/>
          </a:p>
        </p:txBody>
      </p:sp>
    </p:spTree>
    <p:extLst>
      <p:ext uri="{BB962C8B-B14F-4D97-AF65-F5344CB8AC3E}">
        <p14:creationId xmlns:p14="http://schemas.microsoft.com/office/powerpoint/2010/main" val="10833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5</a:t>
            </a:fld>
            <a:endParaRPr lang="en-GB"/>
          </a:p>
        </p:txBody>
      </p:sp>
    </p:spTree>
    <p:extLst>
      <p:ext uri="{BB962C8B-B14F-4D97-AF65-F5344CB8AC3E}">
        <p14:creationId xmlns:p14="http://schemas.microsoft.com/office/powerpoint/2010/main" val="12682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By the time </a:t>
            </a:r>
            <a:r>
              <a:rPr lang="en-GB" sz="1200" b="0" i="0" kern="1200" dirty="0" err="1">
                <a:solidFill>
                  <a:schemeClr val="tx1"/>
                </a:solidFill>
                <a:effectLst/>
                <a:latin typeface="+mn-lt"/>
                <a:ea typeface="+mn-ea"/>
                <a:cs typeface="+mn-cs"/>
              </a:rPr>
              <a:t>chn</a:t>
            </a:r>
            <a:r>
              <a:rPr lang="en-GB" sz="1200" b="0" i="0" kern="1200" dirty="0">
                <a:solidFill>
                  <a:schemeClr val="tx1"/>
                </a:solidFill>
                <a:effectLst/>
                <a:latin typeface="+mn-lt"/>
                <a:ea typeface="+mn-ea"/>
                <a:cs typeface="+mn-cs"/>
              </a:rPr>
              <a:t> start school in reception, </a:t>
            </a:r>
            <a:r>
              <a:rPr lang="en-GB" sz="1200" b="0" i="0" kern="1200" dirty="0" err="1">
                <a:solidFill>
                  <a:schemeClr val="tx1"/>
                </a:solidFill>
                <a:effectLst/>
                <a:latin typeface="+mn-lt"/>
                <a:ea typeface="+mn-ea"/>
                <a:cs typeface="+mn-cs"/>
              </a:rPr>
              <a:t>chn</a:t>
            </a:r>
            <a:r>
              <a:rPr lang="en-GB" sz="1200" b="0" i="0" kern="1200" dirty="0">
                <a:solidFill>
                  <a:schemeClr val="tx1"/>
                </a:solidFill>
                <a:effectLst/>
                <a:latin typeface="+mn-lt"/>
                <a:ea typeface="+mn-ea"/>
                <a:cs typeface="+mn-cs"/>
              </a:rPr>
              <a:t> will be able to do all of this.  This makes them ready for reception and learning to read and write.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Because children have been learning language since birth, most are ready to move to the next step – mastering conventional reading and writing.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6</a:t>
            </a:fld>
            <a:endParaRPr lang="en-GB"/>
          </a:p>
        </p:txBody>
      </p:sp>
    </p:spTree>
    <p:extLst>
      <p:ext uri="{BB962C8B-B14F-4D97-AF65-F5344CB8AC3E}">
        <p14:creationId xmlns:p14="http://schemas.microsoft.com/office/powerpoint/2010/main" val="117137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90810-14C6-4926-B9AB-E023147F4437}" type="slidenum">
              <a:rPr lang="en-GB" smtClean="0"/>
              <a:pPr/>
              <a:t>7</a:t>
            </a:fld>
            <a:endParaRPr lang="en-GB"/>
          </a:p>
        </p:txBody>
      </p:sp>
    </p:spTree>
    <p:extLst>
      <p:ext uri="{BB962C8B-B14F-4D97-AF65-F5344CB8AC3E}">
        <p14:creationId xmlns:p14="http://schemas.microsoft.com/office/powerpoint/2010/main" val="312810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Read</a:t>
            </a:r>
            <a:r>
              <a:rPr lang="en-GB" sz="1200" b="0" i="0" kern="1200" baseline="0" dirty="0">
                <a:solidFill>
                  <a:schemeClr val="tx1"/>
                </a:solidFill>
                <a:effectLst/>
                <a:latin typeface="+mn-lt"/>
                <a:ea typeface="+mn-ea"/>
                <a:cs typeface="+mn-cs"/>
              </a:rPr>
              <a:t> slide</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is where Phonics comes into play</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890810-14C6-4926-B9AB-E023147F4437}" type="slidenum">
              <a:rPr lang="en-GB" smtClean="0"/>
              <a:pPr/>
              <a:t>8</a:t>
            </a:fld>
            <a:endParaRPr lang="en-GB"/>
          </a:p>
        </p:txBody>
      </p:sp>
    </p:spTree>
    <p:extLst>
      <p:ext uri="{BB962C8B-B14F-4D97-AF65-F5344CB8AC3E}">
        <p14:creationId xmlns:p14="http://schemas.microsoft.com/office/powerpoint/2010/main" val="56035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baseline="0" dirty="0"/>
              <a:t>Read slide!</a:t>
            </a:r>
          </a:p>
          <a:p>
            <a:pPr marL="171450" indent="-171450">
              <a:buFont typeface="Arial" panose="020B0604020202020204" pitchFamily="34" charset="0"/>
              <a:buChar char="•"/>
            </a:pPr>
            <a:r>
              <a:rPr lang="en-GB" baseline="0" dirty="0"/>
              <a:t>Reading is a high priority at … and we spend lots of time trying to make this process as easy as possible for our children.</a:t>
            </a:r>
          </a:p>
          <a:p>
            <a:pPr marL="171450" indent="-171450">
              <a:buFont typeface="Arial" panose="020B0604020202020204" pitchFamily="34" charset="0"/>
              <a:buChar char="•"/>
            </a:pPr>
            <a:r>
              <a:rPr lang="en-GB" baseline="0" dirty="0"/>
              <a:t>Learning to read is very challenging!  It’s like us now, trying to learn another language, we will make lots of mistakes, we will find it hard and it will take time and practise!  But the only way we will become fluent is to keep practising, even when learning becomes challenging.  </a:t>
            </a:r>
          </a:p>
          <a:p>
            <a:pPr marL="171450" indent="-171450">
              <a:buFont typeface="Arial" panose="020B0604020202020204" pitchFamily="34" charset="0"/>
              <a:buChar char="•"/>
            </a:pPr>
            <a:r>
              <a:rPr lang="en-GB" baseline="0" dirty="0"/>
              <a:t>Little and often is the key!</a:t>
            </a:r>
          </a:p>
          <a:p>
            <a:pPr marL="171450" indent="-171450">
              <a:buFont typeface="Arial" panose="020B0604020202020204" pitchFamily="34" charset="0"/>
              <a:buChar char="•"/>
            </a:pPr>
            <a:r>
              <a:rPr lang="en-GB" baseline="0" dirty="0"/>
              <a:t>It also needs to be fun, interactive and enjoyable for the children.</a:t>
            </a:r>
          </a:p>
        </p:txBody>
      </p:sp>
      <p:sp>
        <p:nvSpPr>
          <p:cNvPr id="4" name="Slide Number Placeholder 3"/>
          <p:cNvSpPr>
            <a:spLocks noGrp="1"/>
          </p:cNvSpPr>
          <p:nvPr>
            <p:ph type="sldNum" sz="quarter" idx="10"/>
          </p:nvPr>
        </p:nvSpPr>
        <p:spPr/>
        <p:txBody>
          <a:bodyPr/>
          <a:lstStyle/>
          <a:p>
            <a:fld id="{3E890810-14C6-4926-B9AB-E023147F4437}" type="slidenum">
              <a:rPr lang="en-GB" smtClean="0"/>
              <a:pPr/>
              <a:t>9</a:t>
            </a:fld>
            <a:endParaRPr lang="en-GB"/>
          </a:p>
        </p:txBody>
      </p:sp>
    </p:spTree>
    <p:extLst>
      <p:ext uri="{BB962C8B-B14F-4D97-AF65-F5344CB8AC3E}">
        <p14:creationId xmlns:p14="http://schemas.microsoft.com/office/powerpoint/2010/main" val="202196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33222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143583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412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01119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0009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1727403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113601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137116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357109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18826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85759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100131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4720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49748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97691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730AB-343E-49F4-B439-057D593ADB67}" type="datetimeFigureOut">
              <a:rPr lang="en-GB" smtClean="0"/>
              <a:pPr/>
              <a:t>02/10/2021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00054-FB9D-40BC-9966-2C47CB37DA36}" type="slidenum">
              <a:rPr lang="en-GB" smtClean="0"/>
              <a:pPr/>
              <a:t>‹#›</a:t>
            </a:fld>
            <a:endParaRPr lang="en-GB"/>
          </a:p>
        </p:txBody>
      </p:sp>
    </p:spTree>
    <p:extLst>
      <p:ext uri="{BB962C8B-B14F-4D97-AF65-F5344CB8AC3E}">
        <p14:creationId xmlns:p14="http://schemas.microsoft.com/office/powerpoint/2010/main" val="297855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730AB-343E-49F4-B439-057D593ADB67}" type="datetimeFigureOut">
              <a:rPr lang="en-GB" smtClean="0"/>
              <a:pPr/>
              <a:t>02/10/2021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1D00054-FB9D-40BC-9966-2C47CB37DA36}" type="slidenum">
              <a:rPr lang="en-GB" smtClean="0"/>
              <a:pPr/>
              <a:t>‹#›</a:t>
            </a:fld>
            <a:endParaRPr lang="en-GB"/>
          </a:p>
        </p:txBody>
      </p:sp>
    </p:spTree>
    <p:extLst>
      <p:ext uri="{BB962C8B-B14F-4D97-AF65-F5344CB8AC3E}">
        <p14:creationId xmlns:p14="http://schemas.microsoft.com/office/powerpoint/2010/main" val="3562223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www.pinterest.com/pin/53409945559763393/" TargetMode="External"/><Relationship Id="rId9" Type="http://schemas.openxmlformats.org/officeDocument/2006/relationships/hyperlink" Target="https://wellintentionedindecision.blogspot.com/2015_04_01_archive.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iris.peabody.vanderbilt.edu/module/rti03/cresource/q3/p05/"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huffingtonpost.com/marv-rubinstein/14-wacky-words-with-two-o_b_6213568.html" TargetMode="External"/><Relationship Id="rId5" Type="http://schemas.openxmlformats.org/officeDocument/2006/relationships/image" Target="../media/image18.jpeg"/><Relationship Id="rId4" Type="http://schemas.openxmlformats.org/officeDocument/2006/relationships/hyperlink" Target="http://www.npr.org/sections/health-shots/2013/04/06/175945670/the-real-sounds-of-hearing-los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arlyyearsresources.co.uk/literacy-c17/letters-c18/alphabet-sounds-teaching-tubs-p3333"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7.JPG"/><Relationship Id="rId7" Type="http://schemas.openxmlformats.org/officeDocument/2006/relationships/hyperlink" Target="http://stljazznotes.blogspot.com/2011_11_01_archiv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s://www.tes.com/teaching-resource/phase-one-phonics-activities-6332025" TargetMode="External"/><Relationship Id="rId10" Type="http://schemas.openxmlformats.org/officeDocument/2006/relationships/hyperlink" Target="http://inapadnik.blogspot.com/2010/11/11-pepousovo-vlnobiti-nastane-6.html" TargetMode="External"/><Relationship Id="rId4" Type="http://schemas.openxmlformats.org/officeDocument/2006/relationships/image" Target="../media/image28.png"/><Relationship Id="rId9"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BqhXUW_v-1s?feature=oembed" TargetMode="Externa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rsenal_tube_station" TargetMode="External"/><Relationship Id="rId13" Type="http://schemas.openxmlformats.org/officeDocument/2006/relationships/hyperlink" Target="http://jayce-o.blogspot.co.uk/2013/07/35-beautiful-recipe-book-designs.html" TargetMode="External"/><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xhere.com/en/photo/993265"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7.jpeg"/><Relationship Id="rId10" Type="http://schemas.openxmlformats.org/officeDocument/2006/relationships/hyperlink" Target="https://en.wikipedia.org/wiki/File:UK_traffic_sign_602.svg" TargetMode="External"/><Relationship Id="rId4" Type="http://schemas.openxmlformats.org/officeDocument/2006/relationships/hyperlink" Target="https://glenchen.com/2017/09/12/giving-your-readers-what-you-owe-them/shocked-reader/"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lker.com/clipart-home-sweet-home-1.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hattheredheadsaid.com/2013/10/09/review-meadow-kids-sleepy-puppy-hand-puppet-book-farmyard-animals-finger-puppet-friend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designclubiitm.blogspot.com/2012/06/types-of-logos-logo-102.html" TargetMode="External"/><Relationship Id="rId13" Type="http://schemas.openxmlformats.org/officeDocument/2006/relationships/hyperlink" Target="https://en.wikipedia.org/wiki/File:Singapore_Road_Signs_-_Information_Sign_-_Parking_Zone_Ahead.svg" TargetMode="External"/><Relationship Id="rId3" Type="http://schemas.openxmlformats.org/officeDocument/2006/relationships/image" Target="../media/image37.jp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en.wikipedia.org/wiki/The_Lego_Group" TargetMode="Externa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hyperlink" Target="http://cambraza.blogspot.com/2014/01/prophecy-hidden-symbols-in-corporate.html" TargetMode="External"/><Relationship Id="rId10" Type="http://schemas.openxmlformats.org/officeDocument/2006/relationships/hyperlink" Target="http://www.marcofolio.net/inspiration/identity_inspiration_from_dutch_company_logos.html" TargetMode="External"/><Relationship Id="rId4" Type="http://schemas.openxmlformats.org/officeDocument/2006/relationships/hyperlink" Target="https://fr.wikipedia.org/wiki/Fichier:BandQ,_Torquay_-_geograph.org.uk_-_872862.jpg" TargetMode="External"/><Relationship Id="rId9" Type="http://schemas.openxmlformats.org/officeDocument/2006/relationships/image" Target="../media/image40.jpg"/><Relationship Id="rId1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Orb6xXPPBKo?feature=oembed" TargetMode="Externa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d.com/advice/parenting/reading-to-kid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bbc.co.uk/cbeebies/shows/alphablocks"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bbc.co.uk/tiny-happy-peopl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booktrust.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McDonald%27s" TargetMode="External"/><Relationship Id="rId5" Type="http://schemas.openxmlformats.org/officeDocument/2006/relationships/image" Target="../media/image13.png"/><Relationship Id="rId4" Type="http://schemas.openxmlformats.org/officeDocument/2006/relationships/hyperlink" Target="http://itcebuadministrator.blogspot.com/2011/07/address-class-from-first-octet-bi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xmlns="" id="{04D68F31-B717-405E-8FDA-18AB5EF2DD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36" name="Straight Connector 135">
              <a:extLst>
                <a:ext uri="{FF2B5EF4-FFF2-40B4-BE49-F238E27FC236}">
                  <a16:creationId xmlns:a16="http://schemas.microsoft.com/office/drawing/2014/main" xmlns="" id="{B880E025-48FA-41BF-B643-0F8A44B909F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xmlns="" id="{8B9DE0C2-FDAC-4F0A-87F8-E88ECD0E2B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xmlns="" id="{511C30BC-C353-4E3B-B27A-79E55CA45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xmlns="" id="{476261E9-EE37-4446-8A99-BF1624CA46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xmlns="" id="{ED67AA56-9A94-4774-8196-23D0C538DC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xmlns="" id="{51ABDD58-0B98-40D3-8540-6BD3C22D2F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xmlns="" id="{C1221CB9-937E-4D51-A315-FCDE0A7712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xmlns="" id="{84AE7C0B-B7D8-4F7A-A31B-6704BC4A49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xmlns="" id="{16AF0C9F-08B9-458B-B540-A8E3913DFC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xmlns="" id="{6FD06311-3180-43A6-86B8-4D1F153FEF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idx="4294967295"/>
          </p:nvPr>
        </p:nvSpPr>
        <p:spPr>
          <a:xfrm>
            <a:off x="667817" y="705372"/>
            <a:ext cx="3572669" cy="2770801"/>
          </a:xfrm>
        </p:spPr>
        <p:txBody>
          <a:bodyPr vert="horz" lIns="91440" tIns="45720" rIns="91440" bIns="45720" rtlCol="0" anchor="b">
            <a:normAutofit/>
          </a:bodyPr>
          <a:lstStyle/>
          <a:p>
            <a:pPr>
              <a:lnSpc>
                <a:spcPct val="90000"/>
              </a:lnSpc>
            </a:pPr>
            <a:r>
              <a:rPr lang="en-US" b="1" dirty="0">
                <a:solidFill>
                  <a:schemeClr val="accent1">
                    <a:lumMod val="75000"/>
                  </a:schemeClr>
                </a:solidFill>
              </a:rPr>
              <a:t>Learning to Read</a:t>
            </a:r>
            <a:r>
              <a:rPr lang="en-US" sz="2600" dirty="0"/>
              <a:t/>
            </a:r>
            <a:br>
              <a:rPr lang="en-US" sz="2600" dirty="0"/>
            </a:br>
            <a:r>
              <a:rPr lang="en-US" sz="2600" dirty="0"/>
              <a:t/>
            </a:r>
            <a:br>
              <a:rPr lang="en-US" sz="2600" dirty="0"/>
            </a:br>
            <a:r>
              <a:rPr lang="en-US" sz="2600" dirty="0"/>
              <a:t/>
            </a:r>
            <a:br>
              <a:rPr lang="en-US" sz="2600" dirty="0"/>
            </a:br>
            <a:r>
              <a:rPr lang="en-US" sz="2600" dirty="0"/>
              <a:t>Reading and Phonics for Parents and </a:t>
            </a:r>
            <a:r>
              <a:rPr lang="en-US" sz="2600" dirty="0" err="1"/>
              <a:t>Carers</a:t>
            </a:r>
            <a:endParaRPr lang="en-US" sz="2600" dirty="0"/>
          </a:p>
        </p:txBody>
      </p:sp>
      <p:sp>
        <p:nvSpPr>
          <p:cNvPr id="3" name="Subtitle 2"/>
          <p:cNvSpPr>
            <a:spLocks noGrp="1"/>
          </p:cNvSpPr>
          <p:nvPr>
            <p:ph type="subTitle" idx="4294967295"/>
          </p:nvPr>
        </p:nvSpPr>
        <p:spPr>
          <a:xfrm>
            <a:off x="705417" y="3925226"/>
            <a:ext cx="2807006" cy="1096899"/>
          </a:xfrm>
        </p:spPr>
        <p:txBody>
          <a:bodyPr vert="horz" lIns="91440" tIns="45720" rIns="91440" bIns="45720" rtlCol="0" anchor="t">
            <a:normAutofit/>
          </a:bodyPr>
          <a:lstStyle/>
          <a:p>
            <a:pPr marL="0" indent="0">
              <a:buNone/>
            </a:pPr>
            <a:endParaRPr lang="en-US">
              <a:solidFill>
                <a:schemeClr val="tx1">
                  <a:lumMod val="50000"/>
                  <a:lumOff val="50000"/>
                </a:schemeClr>
              </a:solidFill>
            </a:endParaRPr>
          </a:p>
          <a:p>
            <a:pPr marL="0" indent="0">
              <a:buNone/>
            </a:pPr>
            <a:endParaRPr lang="en-US">
              <a:solidFill>
                <a:schemeClr val="tx1">
                  <a:lumMod val="50000"/>
                  <a:lumOff val="50000"/>
                </a:schemeClr>
              </a:solidFill>
            </a:endParaRPr>
          </a:p>
          <a:p>
            <a:pPr marL="0" indent="0">
              <a:buNone/>
            </a:pPr>
            <a:endParaRPr lang="en-US">
              <a:solidFill>
                <a:schemeClr val="tx1">
                  <a:lumMod val="50000"/>
                  <a:lumOff val="50000"/>
                </a:schemeClr>
              </a:solidFill>
            </a:endParaRPr>
          </a:p>
        </p:txBody>
      </p:sp>
      <p:pic>
        <p:nvPicPr>
          <p:cNvPr id="17" name="Picture 16" descr="A close up of a colorful wall&#10;&#10;Description automatically generated">
            <a:extLst>
              <a:ext uri="{FF2B5EF4-FFF2-40B4-BE49-F238E27FC236}">
                <a16:creationId xmlns:a16="http://schemas.microsoft.com/office/drawing/2014/main" xmlns="" id="{F5F1E244-9584-4797-8865-F11A8C153F3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1195" t="1613" r="14243" b="14363"/>
          <a:stretch/>
        </p:blipFill>
        <p:spPr>
          <a:xfrm>
            <a:off x="4786662" y="312361"/>
            <a:ext cx="2140745" cy="3163812"/>
          </a:xfrm>
          <a:prstGeom prst="rect">
            <a:avLst/>
          </a:prstGeom>
        </p:spPr>
      </p:pic>
      <p:pic>
        <p:nvPicPr>
          <p:cNvPr id="5" name="Picture 4" descr="A picture containing fruit, food&#10;&#10;Description automatically generated">
            <a:extLst>
              <a:ext uri="{FF2B5EF4-FFF2-40B4-BE49-F238E27FC236}">
                <a16:creationId xmlns:a16="http://schemas.microsoft.com/office/drawing/2014/main" xmlns="" id="{0987CEE9-E779-461E-90CE-0E63683E50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30" y="4304690"/>
            <a:ext cx="2287307" cy="1847937"/>
          </a:xfrm>
          <a:prstGeom prst="rect">
            <a:avLst/>
          </a:prstGeom>
        </p:spPr>
      </p:pic>
      <p:pic>
        <p:nvPicPr>
          <p:cNvPr id="20482" name="Picture 2" descr="https://encrypted-tbn3.gstatic.com/images?q=tbn:ANd9GcTzGd3TfDjNe319knx-yVKtEBDrXn3S2W0U9_zDg-i_HTS_0mHU0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bwMode="auto">
          <a:xfrm>
            <a:off x="3646273" y="4177110"/>
            <a:ext cx="1576011" cy="1239629"/>
          </a:xfrm>
          <a:prstGeom prst="rect">
            <a:avLst/>
          </a:prstGeom>
          <a:noFill/>
        </p:spPr>
      </p:pic>
      <p:pic>
        <p:nvPicPr>
          <p:cNvPr id="21" name="Picture 20" descr="A picture containing grass, outdoor, man, holding&#10;&#10;Description automatically generated">
            <a:extLst>
              <a:ext uri="{FF2B5EF4-FFF2-40B4-BE49-F238E27FC236}">
                <a16:creationId xmlns:a16="http://schemas.microsoft.com/office/drawing/2014/main" xmlns="" id="{F3E2E754-4826-4DCE-BB5F-52421AB7831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rcRect l="35357" t="13109" r="18257" b="14907"/>
          <a:stretch/>
        </p:blipFill>
        <p:spPr>
          <a:xfrm>
            <a:off x="3389297" y="3796499"/>
            <a:ext cx="4757569" cy="2378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1029ED5-F105-4DD2-99C8-1E4422817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2D621E68-BF28-4A1C-B1A2-4E55E139E7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xmlns="" id="{BE8BBE4D-F0DF-49B9-B75A-99DAC53ACA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xmlns="" id="{E0F07DDC-34A6-46A1-9DE9-2BBE2931A5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xmlns="" id="{2CEB2BF9-B8DB-45B9-86EA-D197B5B1AE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08B5BB34-3801-4E70-A981-FE007635E1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xmlns="" id="{38432A75-2CEB-463C-A8F2-ABB50A79F4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xmlns="" id="{E7E850B8-C050-4597-8BEB-113FEC9A27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xmlns="" id="{24ACC798-9CEC-4B6F-A8DD-F8E6FCCCF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1D58A8C6-1294-4CD9-89BC-F1E981A52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F32F2ED6-6143-46C4-A641-72D42732B6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xmlns="" id="{5C9652B3-A450-4ED6-8FBF-F536BA60B4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715FCEBD-546C-484B-962A-D833FB434CC6}"/>
              </a:ext>
            </a:extLst>
          </p:cNvPr>
          <p:cNvPicPr>
            <a:picLocks noChangeAspect="1"/>
          </p:cNvPicPr>
          <p:nvPr/>
        </p:nvPicPr>
        <p:blipFill rotWithShape="1">
          <a:blip r:embed="rId3"/>
          <a:srcRect t="1179" r="-1" b="-1"/>
          <a:stretch/>
        </p:blipFill>
        <p:spPr>
          <a:xfrm>
            <a:off x="161018" y="116632"/>
            <a:ext cx="8903156" cy="6624735"/>
          </a:xfrm>
          <a:prstGeom prst="rect">
            <a:avLst/>
          </a:prstGeom>
        </p:spPr>
      </p:pic>
    </p:spTree>
    <p:extLst>
      <p:ext uri="{BB962C8B-B14F-4D97-AF65-F5344CB8AC3E}">
        <p14:creationId xmlns:p14="http://schemas.microsoft.com/office/powerpoint/2010/main" val="107123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Sassoon Infant Rg" pitchFamily="50" charset="0"/>
                <a:ea typeface="Sassoon Infant Rg" pitchFamily="50" charset="0"/>
              </a:rPr>
              <a:t>Importance of Phonics!</a:t>
            </a:r>
          </a:p>
        </p:txBody>
      </p:sp>
      <p:sp>
        <p:nvSpPr>
          <p:cNvPr id="3" name="Content Placeholder 2"/>
          <p:cNvSpPr>
            <a:spLocks noGrp="1"/>
          </p:cNvSpPr>
          <p:nvPr>
            <p:ph idx="1"/>
          </p:nvPr>
        </p:nvSpPr>
        <p:spPr>
          <a:xfrm>
            <a:off x="467544" y="1484784"/>
            <a:ext cx="7272808" cy="4556579"/>
          </a:xfrm>
        </p:spPr>
        <p:txBody>
          <a:bodyPr>
            <a:normAutofit fontScale="25000" lnSpcReduction="20000"/>
          </a:bodyPr>
          <a:lstStyle/>
          <a:p>
            <a:r>
              <a:rPr lang="en-GB" sz="7200" b="1" dirty="0">
                <a:latin typeface="Calibri" panose="020F0502020204030204" pitchFamily="34" charset="0"/>
                <a:ea typeface="Sassoon Infant Rg" pitchFamily="50" charset="0"/>
                <a:cs typeface="Calibri" panose="020F0502020204030204" pitchFamily="34" charset="0"/>
              </a:rPr>
              <a:t>One in six 11 year olds still struggle to read.</a:t>
            </a:r>
          </a:p>
          <a:p>
            <a:r>
              <a:rPr lang="en-GB" sz="7200" b="1" dirty="0">
                <a:latin typeface="Calibri" panose="020F0502020204030204" pitchFamily="34" charset="0"/>
                <a:ea typeface="Sassoon Infant Rg" pitchFamily="50" charset="0"/>
                <a:cs typeface="Calibri" panose="020F0502020204030204" pitchFamily="34" charset="0"/>
              </a:rPr>
              <a:t>One in 10 boys aged 11 read no better than a seven year old.</a:t>
            </a:r>
          </a:p>
          <a:p>
            <a:r>
              <a:rPr lang="en-GB" sz="7200" b="1" dirty="0">
                <a:latin typeface="Calibri" panose="020F0502020204030204" pitchFamily="34" charset="0"/>
                <a:ea typeface="Sassoon Infant Rg" pitchFamily="50" charset="0"/>
                <a:cs typeface="Calibri" panose="020F0502020204030204" pitchFamily="34" charset="0"/>
              </a:rPr>
              <a:t>England has slipped behind other nations in reading.</a:t>
            </a:r>
          </a:p>
          <a:p>
            <a:r>
              <a:rPr lang="en-GB" sz="7200" b="1" dirty="0">
                <a:latin typeface="Calibri" panose="020F0502020204030204" pitchFamily="34" charset="0"/>
                <a:ea typeface="Sassoon Infant Rg" pitchFamily="50" charset="0"/>
                <a:cs typeface="Calibri" panose="020F0502020204030204" pitchFamily="34" charset="0"/>
              </a:rPr>
              <a:t>GCSE pupils' reading is more than a year behind the standard of their peers in Shanghai, Korea and Finland.</a:t>
            </a:r>
          </a:p>
          <a:p>
            <a:r>
              <a:rPr lang="en-GB" sz="7200" b="1" dirty="0">
                <a:latin typeface="Calibri" panose="020F0502020204030204" pitchFamily="34" charset="0"/>
                <a:ea typeface="Sassoon Infant Rg" pitchFamily="50" charset="0"/>
                <a:cs typeface="Calibri" panose="020F0502020204030204" pitchFamily="34" charset="0"/>
              </a:rPr>
              <a:t>Poor reading skills in children has been linked to challenging behaviour, disengaged learners, exclusions, and low confidence.</a:t>
            </a:r>
          </a:p>
          <a:p>
            <a:r>
              <a:rPr lang="en-GB" sz="7200" b="1" dirty="0">
                <a:latin typeface="Calibri" panose="020F0502020204030204" pitchFamily="34" charset="0"/>
                <a:ea typeface="Sassoon Infant Rg" pitchFamily="50" charset="0"/>
                <a:cs typeface="Calibri" panose="020F0502020204030204" pitchFamily="34" charset="0"/>
              </a:rPr>
              <a:t>This decline is reflected in the skills of England’s workforce. Employers report that young people often lack the basic literacy skills to work effectively. The absence of these valued skills appears to have a direct impact on the high levels of youth unemployment.</a:t>
            </a:r>
          </a:p>
          <a:p>
            <a:endParaRPr lang="en-GB" sz="6400" dirty="0">
              <a:latin typeface="Sassoon Infant Rg" pitchFamily="50" charset="0"/>
              <a:ea typeface="Sassoon Infant Rg" pitchFamily="50" charset="0"/>
            </a:endParaRPr>
          </a:p>
          <a:p>
            <a:pPr algn="ctr">
              <a:buNone/>
            </a:pPr>
            <a:r>
              <a:rPr lang="en-GB" sz="11200" b="1" dirty="0">
                <a:solidFill>
                  <a:schemeClr val="accent2"/>
                </a:solidFill>
                <a:latin typeface="Calibri" panose="020F0502020204030204" pitchFamily="34" charset="0"/>
                <a:ea typeface="Sassoon Infant Rg" pitchFamily="50" charset="0"/>
                <a:cs typeface="Calibri" panose="020F0502020204030204" pitchFamily="34" charset="0"/>
              </a:rPr>
              <a:t> </a:t>
            </a:r>
            <a:r>
              <a:rPr lang="en-GB" sz="12800" b="1" dirty="0">
                <a:solidFill>
                  <a:schemeClr val="accent2"/>
                </a:solidFill>
                <a:latin typeface="Calibri" panose="020F0502020204030204" pitchFamily="34" charset="0"/>
                <a:ea typeface="Sassoon Infant Rg" pitchFamily="50" charset="0"/>
                <a:cs typeface="Calibri" panose="020F0502020204030204" pitchFamily="34" charset="0"/>
              </a:rPr>
              <a:t>If children do not learn to read,</a:t>
            </a:r>
          </a:p>
          <a:p>
            <a:pPr algn="ctr">
              <a:buNone/>
            </a:pPr>
            <a:r>
              <a:rPr lang="en-GB" sz="12800" b="1" dirty="0">
                <a:solidFill>
                  <a:schemeClr val="accent2"/>
                </a:solidFill>
                <a:latin typeface="Calibri" panose="020F0502020204030204" pitchFamily="34" charset="0"/>
                <a:ea typeface="Sassoon Infant Rg" pitchFamily="50" charset="0"/>
                <a:cs typeface="Calibri" panose="020F0502020204030204" pitchFamily="34" charset="0"/>
              </a:rPr>
              <a:t> they cannot read to learn!</a:t>
            </a:r>
            <a:endParaRPr lang="en-GB" sz="11200" b="1" dirty="0">
              <a:latin typeface="Calibri" panose="020F0502020204030204" pitchFamily="34" charset="0"/>
              <a:ea typeface="Sassoon Infant Rg" pitchFamily="50" charset="0"/>
              <a:cs typeface="Calibri" panose="020F0502020204030204" pitchFamily="34" charset="0"/>
            </a:endParaRPr>
          </a:p>
          <a:p>
            <a:endParaRPr lang="en-GB" dirty="0">
              <a:latin typeface="Sassoon Infant Rg" pitchFamily="50" charset="0"/>
              <a:ea typeface="Sassoon Infant Rg" pitchFamily="50" charset="0"/>
            </a:endParaRPr>
          </a:p>
        </p:txBody>
      </p:sp>
    </p:spTree>
    <p:extLst>
      <p:ext uri="{BB962C8B-B14F-4D97-AF65-F5344CB8AC3E}">
        <p14:creationId xmlns:p14="http://schemas.microsoft.com/office/powerpoint/2010/main" val="32463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47192"/>
          </a:xfrm>
        </p:spPr>
        <p:txBody>
          <a:bodyPr/>
          <a:lstStyle/>
          <a:p>
            <a:r>
              <a:rPr lang="en-GB" b="1" dirty="0">
                <a:latin typeface="Sassoon Infant Rg" pitchFamily="50" charset="0"/>
                <a:ea typeface="Sassoon Infant Rg" pitchFamily="50" charset="0"/>
              </a:rPr>
              <a:t>What is Phonics?</a:t>
            </a:r>
          </a:p>
        </p:txBody>
      </p:sp>
      <p:sp>
        <p:nvSpPr>
          <p:cNvPr id="3" name="Content Placeholder 2"/>
          <p:cNvSpPr>
            <a:spLocks noGrp="1"/>
          </p:cNvSpPr>
          <p:nvPr>
            <p:ph idx="1"/>
          </p:nvPr>
        </p:nvSpPr>
        <p:spPr>
          <a:xfrm>
            <a:off x="640538" y="1533302"/>
            <a:ext cx="6955798" cy="4776018"/>
          </a:xfrm>
        </p:spPr>
        <p:txBody>
          <a:bodyPr>
            <a:normAutofit fontScale="92500" lnSpcReduction="20000"/>
          </a:bodyPr>
          <a:lstStyle/>
          <a:p>
            <a:pPr marL="0" indent="0">
              <a:buNone/>
            </a:pPr>
            <a:r>
              <a:rPr lang="en-GB" sz="2600" i="1" dirty="0">
                <a:latin typeface="SassoonPrimaryInfant" pitchFamily="2" charset="0"/>
                <a:ea typeface="Sassoon Infant Rg" pitchFamily="50" charset="0"/>
              </a:rPr>
              <a:t>“Phonics is a way of teaching children to read </a:t>
            </a:r>
            <a:r>
              <a:rPr lang="en-GB" sz="2600" b="1" i="1" dirty="0">
                <a:latin typeface="SassoonPrimaryInfant" pitchFamily="2" charset="0"/>
                <a:ea typeface="Sassoon Infant Rg" pitchFamily="50" charset="0"/>
              </a:rPr>
              <a:t>quickly</a:t>
            </a:r>
            <a:r>
              <a:rPr lang="en-GB" sz="2600" i="1" dirty="0">
                <a:latin typeface="SassoonPrimaryInfant" pitchFamily="2" charset="0"/>
                <a:ea typeface="Sassoon Infant Rg" pitchFamily="50" charset="0"/>
              </a:rPr>
              <a:t> and </a:t>
            </a:r>
            <a:r>
              <a:rPr lang="en-GB" sz="2600" b="1" i="1" dirty="0">
                <a:latin typeface="SassoonPrimaryInfant" pitchFamily="2" charset="0"/>
                <a:ea typeface="Sassoon Infant Rg" pitchFamily="50" charset="0"/>
              </a:rPr>
              <a:t>skilfully</a:t>
            </a:r>
            <a:r>
              <a:rPr lang="en-GB" sz="2600" i="1" dirty="0">
                <a:latin typeface="SassoonPrimaryInfant" pitchFamily="2" charset="0"/>
                <a:ea typeface="Sassoon Infant Rg" pitchFamily="50" charset="0"/>
              </a:rPr>
              <a:t>.  They are taught how to:</a:t>
            </a:r>
            <a:endParaRPr lang="en-GB" sz="2600" dirty="0">
              <a:latin typeface="SassoonPrimaryInfant" pitchFamily="2" charset="0"/>
              <a:ea typeface="Sassoon Infant Rg" pitchFamily="50" charset="0"/>
            </a:endParaRPr>
          </a:p>
          <a:p>
            <a:pPr lvl="1"/>
            <a:r>
              <a:rPr lang="en-GB" sz="2200" i="1" dirty="0">
                <a:latin typeface="SassoonPrimaryInfant" pitchFamily="2" charset="0"/>
                <a:ea typeface="Sassoon Infant Rg" pitchFamily="50" charset="0"/>
              </a:rPr>
              <a:t>Recognise the sounds that each individual letter makes;</a:t>
            </a:r>
            <a:endParaRPr lang="en-GB" sz="2200" dirty="0">
              <a:latin typeface="SassoonPrimaryInfant" pitchFamily="2" charset="0"/>
              <a:ea typeface="Sassoon Infant Rg" pitchFamily="50" charset="0"/>
            </a:endParaRPr>
          </a:p>
          <a:p>
            <a:pPr lvl="1"/>
            <a:r>
              <a:rPr lang="en-GB" sz="2200" i="1" dirty="0">
                <a:latin typeface="SassoonPrimaryInfant" pitchFamily="2" charset="0"/>
                <a:ea typeface="Sassoon Infant Rg" pitchFamily="50" charset="0"/>
              </a:rPr>
              <a:t>Identify the sounds that different combinations of letters make; and</a:t>
            </a:r>
            <a:endParaRPr lang="en-GB" sz="2200" dirty="0">
              <a:latin typeface="SassoonPrimaryInfant" pitchFamily="2" charset="0"/>
              <a:ea typeface="Sassoon Infant Rg" pitchFamily="50" charset="0"/>
            </a:endParaRPr>
          </a:p>
          <a:p>
            <a:pPr lvl="1"/>
            <a:r>
              <a:rPr lang="en-GB" sz="2200" i="1" dirty="0">
                <a:latin typeface="SassoonPrimaryInfant" pitchFamily="2" charset="0"/>
                <a:ea typeface="Sassoon Infant Rg" pitchFamily="50" charset="0"/>
              </a:rPr>
              <a:t>Blend these sounds together from left to right to make a word.</a:t>
            </a:r>
            <a:endParaRPr lang="en-GB" sz="2200" dirty="0">
              <a:latin typeface="SassoonPrimaryInfant" pitchFamily="2" charset="0"/>
              <a:ea typeface="Sassoon Infant Rg" pitchFamily="50" charset="0"/>
            </a:endParaRPr>
          </a:p>
          <a:p>
            <a:r>
              <a:rPr lang="en-GB" sz="2600" i="1" dirty="0">
                <a:latin typeface="SassoonPrimaryInfant" pitchFamily="2" charset="0"/>
                <a:ea typeface="Sassoon Infant Rg" pitchFamily="50" charset="0"/>
              </a:rPr>
              <a:t>Children can then use this knowledge to ‘de-code’ new words that they hear or see.  </a:t>
            </a:r>
          </a:p>
          <a:p>
            <a:r>
              <a:rPr lang="en-GB" sz="2600" b="1" i="1" dirty="0">
                <a:latin typeface="SassoonPrimaryInfant" pitchFamily="2" charset="0"/>
                <a:ea typeface="Sassoon Infant Rg" pitchFamily="50" charset="0"/>
              </a:rPr>
              <a:t>This is the first important step in learning to read.”</a:t>
            </a:r>
            <a:endParaRPr lang="en-GB" sz="2600" dirty="0">
              <a:latin typeface="SassoonPrimaryInfant" pitchFamily="2" charset="0"/>
              <a:ea typeface="Sassoon Infant Rg" pitchFamily="50" charset="0"/>
            </a:endParaRPr>
          </a:p>
          <a:p>
            <a:pPr algn="r">
              <a:buNone/>
            </a:pPr>
            <a:r>
              <a:rPr lang="en-GB" sz="2600" i="1" dirty="0">
                <a:latin typeface="SassoonPrimaryInfant" pitchFamily="2" charset="0"/>
                <a:ea typeface="Sassoon Infant Rg" pitchFamily="50" charset="0"/>
              </a:rPr>
              <a:t>(Department for Education, 2013)</a:t>
            </a:r>
            <a:endParaRPr lang="en-GB" sz="2600" dirty="0">
              <a:latin typeface="SassoonPrimaryInfant" pitchFamily="2" charset="0"/>
              <a:ea typeface="Sassoon Infant Rg" pitchFamily="50" charset="0"/>
            </a:endParaRPr>
          </a:p>
          <a:p>
            <a:pPr>
              <a:buNone/>
            </a:pPr>
            <a:r>
              <a:rPr lang="en-GB" b="1" dirty="0">
                <a:latin typeface="Sassoon Infant Rg" pitchFamily="50" charset="0"/>
                <a:ea typeface="Sassoon Infant Rg" pitchFamily="50" charset="0"/>
              </a:rPr>
              <a:t> </a:t>
            </a:r>
            <a:endParaRPr lang="en-GB" dirty="0">
              <a:latin typeface="Sassoon Infant Rg" pitchFamily="50" charset="0"/>
              <a:ea typeface="Sassoon Infant Rg" pitchFamily="50" charset="0"/>
            </a:endParaRPr>
          </a:p>
          <a:p>
            <a:endParaRPr lang="en-GB" dirty="0">
              <a:latin typeface="Sassoon Infant Rg" pitchFamily="50" charset="0"/>
              <a:ea typeface="Sassoon Infant Rg" pitchFamily="50" charset="0"/>
            </a:endParaRPr>
          </a:p>
        </p:txBody>
      </p:sp>
    </p:spTree>
    <p:extLst>
      <p:ext uri="{BB962C8B-B14F-4D97-AF65-F5344CB8AC3E}">
        <p14:creationId xmlns:p14="http://schemas.microsoft.com/office/powerpoint/2010/main" val="328723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b="1" dirty="0">
                <a:latin typeface="Sassoon Infant Rg" pitchFamily="50" charset="0"/>
                <a:ea typeface="Sassoon Infant Rg" pitchFamily="50" charset="0"/>
              </a:rPr>
              <a:t>So what is the purpose of Phonics?</a:t>
            </a:r>
          </a:p>
        </p:txBody>
      </p:sp>
      <p:sp>
        <p:nvSpPr>
          <p:cNvPr id="21"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29922" y="1319745"/>
            <a:ext cx="4755762" cy="5321625"/>
          </a:xfrm>
        </p:spPr>
        <p:txBody>
          <a:bodyPr anchor="ctr">
            <a:normAutofit fontScale="92500" lnSpcReduction="20000"/>
          </a:bodyPr>
          <a:lstStyle/>
          <a:p>
            <a:pPr>
              <a:lnSpc>
                <a:spcPct val="90000"/>
              </a:lnSpc>
              <a:buNone/>
            </a:pPr>
            <a:r>
              <a:rPr lang="en-GB" sz="1400" i="1" dirty="0">
                <a:latin typeface="Sassoon Infant Rg" pitchFamily="50" charset="0"/>
                <a:ea typeface="Sassoon Infant Rg" pitchFamily="50" charset="0"/>
              </a:rPr>
              <a:t>	</a:t>
            </a:r>
            <a:r>
              <a:rPr lang="en-GB" dirty="0">
                <a:latin typeface="SassoonPrimaryInfant" pitchFamily="2" charset="0"/>
                <a:ea typeface="Sassoon Infant Rg" pitchFamily="50" charset="0"/>
              </a:rPr>
              <a:t>“Research shows that when phonics is taught in a </a:t>
            </a:r>
            <a:r>
              <a:rPr lang="en-GB" b="1" dirty="0">
                <a:latin typeface="SassoonPrimaryInfant" pitchFamily="2" charset="0"/>
                <a:ea typeface="Sassoon Infant Rg" pitchFamily="50" charset="0"/>
              </a:rPr>
              <a:t>structured way </a:t>
            </a:r>
            <a:r>
              <a:rPr lang="en-GB" dirty="0">
                <a:latin typeface="SassoonPrimaryInfant" pitchFamily="2" charset="0"/>
                <a:ea typeface="Sassoon Infant Rg" pitchFamily="50" charset="0"/>
              </a:rPr>
              <a:t>– starting with the easiest sounds and progressing through to the most complex – it is the </a:t>
            </a:r>
            <a:r>
              <a:rPr lang="en-GB" b="1" dirty="0">
                <a:latin typeface="SassoonPrimaryInfant" pitchFamily="2" charset="0"/>
                <a:ea typeface="Sassoon Infant Rg" pitchFamily="50" charset="0"/>
              </a:rPr>
              <a:t>most effective way of teaching young children to read.</a:t>
            </a:r>
          </a:p>
          <a:p>
            <a:pPr>
              <a:lnSpc>
                <a:spcPct val="90000"/>
              </a:lnSpc>
              <a:buNone/>
            </a:pPr>
            <a:endParaRPr lang="en-GB" dirty="0">
              <a:latin typeface="SassoonPrimaryInfant" pitchFamily="2" charset="0"/>
              <a:ea typeface="Sassoon Infant Rg" pitchFamily="50" charset="0"/>
            </a:endParaRPr>
          </a:p>
          <a:p>
            <a:pPr>
              <a:lnSpc>
                <a:spcPct val="90000"/>
              </a:lnSpc>
              <a:buNone/>
            </a:pPr>
            <a:r>
              <a:rPr lang="en-GB" dirty="0">
                <a:latin typeface="SassoonPrimaryInfant" pitchFamily="2" charset="0"/>
                <a:ea typeface="Sassoon Infant Rg" pitchFamily="50" charset="0"/>
              </a:rPr>
              <a:t>	</a:t>
            </a:r>
            <a:r>
              <a:rPr lang="en-GB" b="1" dirty="0">
                <a:latin typeface="SassoonPrimaryInfant" pitchFamily="2" charset="0"/>
                <a:ea typeface="Sassoon Infant Rg" pitchFamily="50" charset="0"/>
              </a:rPr>
              <a:t>Almost all children </a:t>
            </a:r>
            <a:r>
              <a:rPr lang="en-GB" dirty="0">
                <a:latin typeface="SassoonPrimaryInfant" pitchFamily="2" charset="0"/>
                <a:ea typeface="Sassoon Infant Rg" pitchFamily="50" charset="0"/>
              </a:rPr>
              <a:t>who receive </a:t>
            </a:r>
            <a:r>
              <a:rPr lang="en-GB" b="1" dirty="0">
                <a:latin typeface="SassoonPrimaryInfant" pitchFamily="2" charset="0"/>
                <a:ea typeface="Sassoon Infant Rg" pitchFamily="50" charset="0"/>
              </a:rPr>
              <a:t>good teaching of phonics </a:t>
            </a:r>
            <a:r>
              <a:rPr lang="en-GB" dirty="0">
                <a:latin typeface="SassoonPrimaryInfant" pitchFamily="2" charset="0"/>
                <a:ea typeface="Sassoon Infant Rg" pitchFamily="50" charset="0"/>
              </a:rPr>
              <a:t>will learn the skills they need to tackle new words.  They can then go on to read any kind of text fluently and confidently, and read for enjoyment.</a:t>
            </a:r>
          </a:p>
          <a:p>
            <a:pPr>
              <a:lnSpc>
                <a:spcPct val="90000"/>
              </a:lnSpc>
              <a:buNone/>
            </a:pPr>
            <a:endParaRPr lang="en-GB" dirty="0">
              <a:latin typeface="SassoonPrimaryInfant" pitchFamily="2" charset="0"/>
              <a:ea typeface="Sassoon Infant Rg" pitchFamily="50" charset="0"/>
            </a:endParaRPr>
          </a:p>
          <a:p>
            <a:pPr>
              <a:lnSpc>
                <a:spcPct val="90000"/>
              </a:lnSpc>
              <a:buNone/>
            </a:pPr>
            <a:r>
              <a:rPr lang="en-GB" dirty="0">
                <a:latin typeface="SassoonPrimaryInfant" pitchFamily="2" charset="0"/>
                <a:ea typeface="Sassoon Infant Rg" pitchFamily="50" charset="0"/>
              </a:rPr>
              <a:t>	Children who have been taught phonics also tend to </a:t>
            </a:r>
            <a:r>
              <a:rPr lang="en-GB" b="1" dirty="0">
                <a:latin typeface="SassoonPrimaryInfant" pitchFamily="2" charset="0"/>
                <a:ea typeface="Sassoon Infant Rg" pitchFamily="50" charset="0"/>
              </a:rPr>
              <a:t>read more accurately </a:t>
            </a:r>
            <a:r>
              <a:rPr lang="en-GB" dirty="0">
                <a:latin typeface="SassoonPrimaryInfant" pitchFamily="2" charset="0"/>
                <a:ea typeface="Sassoon Infant Rg" pitchFamily="50" charset="0"/>
              </a:rPr>
              <a:t>than those taught using other methods, such as ‘look and say’. </a:t>
            </a:r>
          </a:p>
          <a:p>
            <a:pPr>
              <a:lnSpc>
                <a:spcPct val="90000"/>
              </a:lnSpc>
              <a:buNone/>
            </a:pPr>
            <a:r>
              <a:rPr lang="en-GB" dirty="0">
                <a:latin typeface="SassoonPrimaryInfant" pitchFamily="2" charset="0"/>
                <a:ea typeface="Sassoon Infant Rg" pitchFamily="50" charset="0"/>
              </a:rPr>
              <a:t>	</a:t>
            </a:r>
          </a:p>
          <a:p>
            <a:pPr>
              <a:lnSpc>
                <a:spcPct val="90000"/>
              </a:lnSpc>
              <a:buNone/>
            </a:pPr>
            <a:r>
              <a:rPr lang="en-GB" dirty="0">
                <a:latin typeface="SassoonPrimaryInfant" pitchFamily="2" charset="0"/>
                <a:ea typeface="Sassoon Infant Rg" pitchFamily="50" charset="0"/>
              </a:rPr>
              <a:t>	This includes children who find learning to read difficult, for example those who have dyslexia or SEND.”</a:t>
            </a:r>
          </a:p>
          <a:p>
            <a:pPr>
              <a:lnSpc>
                <a:spcPct val="90000"/>
              </a:lnSpc>
              <a:buNone/>
            </a:pPr>
            <a:r>
              <a:rPr lang="en-GB" dirty="0">
                <a:latin typeface="SassoonPrimaryInfant" pitchFamily="2" charset="0"/>
                <a:ea typeface="Sassoon Infant Rg" pitchFamily="50" charset="0"/>
              </a:rPr>
              <a:t>	(Department for Education, 2013</a:t>
            </a:r>
            <a:r>
              <a:rPr lang="en-GB" dirty="0" smtClean="0">
                <a:latin typeface="SassoonPrimaryInfant" pitchFamily="2" charset="0"/>
                <a:ea typeface="Sassoon Infant Rg" pitchFamily="50" charset="0"/>
              </a:rPr>
              <a:t>)</a:t>
            </a:r>
            <a:endParaRPr lang="en-GB" dirty="0">
              <a:latin typeface="SassoonPrimaryInfant" pitchFamily="2" charset="0"/>
              <a:ea typeface="Sassoon Infant Rg" pitchFamily="50" charset="0"/>
            </a:endParaRPr>
          </a:p>
        </p:txBody>
      </p:sp>
      <p:sp>
        <p:nvSpPr>
          <p:cNvPr id="23"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A picture containing drawing&#10;&#10;Description automatically generated">
            <a:extLst>
              <a:ext uri="{FF2B5EF4-FFF2-40B4-BE49-F238E27FC236}">
                <a16:creationId xmlns:a16="http://schemas.microsoft.com/office/drawing/2014/main" xmlns="" id="{D3CD4A8F-40B6-486F-B54B-A744EC8A81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14096" y="94035"/>
            <a:ext cx="8301800" cy="1102717"/>
          </a:xfrm>
          <a:prstGeom prst="rect">
            <a:avLst/>
          </a:prstGeom>
        </p:spPr>
      </p:pic>
      <p:sp>
        <p:nvSpPr>
          <p:cNvPr id="11" name="TextBox 10">
            <a:extLst>
              <a:ext uri="{FF2B5EF4-FFF2-40B4-BE49-F238E27FC236}">
                <a16:creationId xmlns:a16="http://schemas.microsoft.com/office/drawing/2014/main" xmlns="" id="{5AC92C40-6600-4CA4-AD32-C9C585591D8F}"/>
              </a:ext>
            </a:extLst>
          </p:cNvPr>
          <p:cNvSpPr txBox="1"/>
          <p:nvPr/>
        </p:nvSpPr>
        <p:spPr>
          <a:xfrm>
            <a:off x="448730" y="6641370"/>
            <a:ext cx="6102193" cy="230832"/>
          </a:xfrm>
          <a:prstGeom prst="rect">
            <a:avLst/>
          </a:prstGeom>
          <a:noFill/>
        </p:spPr>
        <p:txBody>
          <a:bodyPr wrap="square" rtlCol="0">
            <a:spAutoFit/>
          </a:bodyPr>
          <a:lstStyle/>
          <a:p>
            <a:r>
              <a:rPr lang="en-GB" sz="900" dirty="0">
                <a:hlinkClick r:id="rId4" tooltip="https://iris.peabody.vanderbilt.edu/module/rti03/cresource/q3/p05/"/>
              </a:rPr>
              <a:t>This Photo</a:t>
            </a:r>
            <a:r>
              <a:rPr lang="en-GB" sz="900" dirty="0"/>
              <a:t> by Unknown Author is licensed under </a:t>
            </a:r>
            <a:r>
              <a:rPr lang="en-GB" sz="900" dirty="0">
                <a:hlinkClick r:id="rId5" tooltip="https://creativecommons.org/licenses/by-nc-nd/3.0/"/>
              </a:rPr>
              <a:t>CC BY-NC-ND</a:t>
            </a:r>
            <a:endParaRPr lang="en-GB"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360" y="1382486"/>
            <a:ext cx="2660686" cy="4093028"/>
          </a:xfrm>
        </p:spPr>
        <p:txBody>
          <a:bodyPr anchor="ctr">
            <a:normAutofit/>
          </a:bodyPr>
          <a:lstStyle/>
          <a:p>
            <a:r>
              <a:rPr lang="en-GB" sz="3800" b="1">
                <a:latin typeface="Sassoon Infant Rg" pitchFamily="50" charset="0"/>
                <a:ea typeface="Sassoon Infant Rg" pitchFamily="50" charset="0"/>
              </a:rPr>
              <a:t>Why Phonics?</a:t>
            </a:r>
          </a:p>
        </p:txBody>
      </p:sp>
      <p:grpSp>
        <p:nvGrpSpPr>
          <p:cNvPr id="26" name="Group 11">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2">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xmlns="" id="{5E93B612-69E7-4875-A2DC-70EEFF9122CD}"/>
              </a:ext>
            </a:extLst>
          </p:cNvPr>
          <p:cNvGraphicFramePr>
            <a:graphicFrameLocks noGrp="1"/>
          </p:cNvGraphicFramePr>
          <p:nvPr>
            <p:ph idx="1"/>
            <p:extLst>
              <p:ext uri="{D42A27DB-BD31-4B8C-83A1-F6EECF244321}">
                <p14:modId xmlns:p14="http://schemas.microsoft.com/office/powerpoint/2010/main" val="1494362868"/>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7005" y="174625"/>
            <a:ext cx="6639163" cy="13128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Autofit/>
          </a:bodyPr>
          <a:lstStyle/>
          <a:p>
            <a:pP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chemeClr val="accent2">
                    <a:lumMod val="75000"/>
                  </a:schemeClr>
                </a:solidFill>
                <a:latin typeface="Calibri" panose="020F0502020204030204" pitchFamily="34" charset="0"/>
                <a:cs typeface="Calibri" panose="020F0502020204030204" pitchFamily="34" charset="0"/>
              </a:rPr>
              <a:t>Terminology</a:t>
            </a:r>
            <a:br>
              <a:rPr lang="en-GB" sz="4400" b="1" dirty="0">
                <a:solidFill>
                  <a:schemeClr val="accent2">
                    <a:lumMod val="75000"/>
                  </a:schemeClr>
                </a:solidFill>
                <a:latin typeface="Calibri" panose="020F0502020204030204" pitchFamily="34" charset="0"/>
                <a:cs typeface="Calibri" panose="020F0502020204030204" pitchFamily="34" charset="0"/>
              </a:rPr>
            </a:br>
            <a:r>
              <a:rPr lang="en-GB" sz="4400" b="1" dirty="0">
                <a:solidFill>
                  <a:schemeClr val="accent2">
                    <a:lumMod val="75000"/>
                  </a:schemeClr>
                </a:solidFill>
                <a:latin typeface="Calibri" panose="020F0502020204030204" pitchFamily="34" charset="0"/>
                <a:cs typeface="Calibri" panose="020F0502020204030204" pitchFamily="34" charset="0"/>
              </a:rPr>
              <a:t>Phonemes and graphemes</a:t>
            </a:r>
          </a:p>
        </p:txBody>
      </p:sp>
      <p:sp>
        <p:nvSpPr>
          <p:cNvPr id="26627" name="Rectangle 3"/>
          <p:cNvSpPr>
            <a:spLocks noGrp="1" noChangeArrowheads="1"/>
          </p:cNvSpPr>
          <p:nvPr>
            <p:ph type="body" idx="1"/>
          </p:nvPr>
        </p:nvSpPr>
        <p:spPr>
          <a:xfrm>
            <a:off x="576942" y="1702882"/>
            <a:ext cx="2968521" cy="244191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lnSpcReduction="10000"/>
          </a:bodyPr>
          <a:lstStyle/>
          <a:p>
            <a:pPr marL="336550" indent="-336550" algn="ctr" defTabSz="449263">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4800" b="1" dirty="0">
                <a:solidFill>
                  <a:srgbClr val="0000FF"/>
                </a:solidFill>
              </a:rPr>
              <a:t> </a:t>
            </a:r>
          </a:p>
          <a:p>
            <a:pPr marL="336550" indent="-336550" algn="ctr" defTabSz="449263">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4800" b="1" dirty="0">
                <a:solidFill>
                  <a:schemeClr val="accent2">
                    <a:lumMod val="75000"/>
                  </a:schemeClr>
                </a:solidFill>
                <a:latin typeface="Calibri" panose="020F0502020204030204" pitchFamily="34" charset="0"/>
                <a:cs typeface="Calibri" panose="020F0502020204030204" pitchFamily="34" charset="0"/>
              </a:rPr>
              <a:t>phoneme</a:t>
            </a:r>
          </a:p>
          <a:p>
            <a:pPr marL="336550" indent="-336550" algn="ctr" defTabSz="449263">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3200" b="1"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smallest unit of sound in a word</a:t>
            </a:r>
          </a:p>
        </p:txBody>
      </p:sp>
      <p:sp>
        <p:nvSpPr>
          <p:cNvPr id="26628" name="Rectangle 4"/>
          <p:cNvSpPr>
            <a:spLocks noGrp="1" noChangeArrowheads="1"/>
          </p:cNvSpPr>
          <p:nvPr>
            <p:ph type="body" idx="2"/>
          </p:nvPr>
        </p:nvSpPr>
        <p:spPr>
          <a:xfrm>
            <a:off x="4806604" y="1712194"/>
            <a:ext cx="3259138" cy="2993304"/>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6550" indent="-336550" algn="ctr" defTabSz="449263">
              <a:lnSpc>
                <a:spcPct val="90000"/>
              </a:lnSpc>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4800" b="1" dirty="0">
              <a:solidFill>
                <a:schemeClr val="accent2">
                  <a:lumMod val="75000"/>
                </a:schemeClr>
              </a:solidFill>
              <a:latin typeface="Calibri" panose="020F0502020204030204" pitchFamily="34" charset="0"/>
              <a:cs typeface="Calibri" panose="020F0502020204030204" pitchFamily="34" charset="0"/>
            </a:endParaRPr>
          </a:p>
          <a:p>
            <a:pPr marL="336550" indent="-336550" algn="ctr" defTabSz="449263">
              <a:lnSpc>
                <a:spcPct val="90000"/>
              </a:lnSpc>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4800" b="1" dirty="0">
                <a:solidFill>
                  <a:schemeClr val="accent2">
                    <a:lumMod val="75000"/>
                  </a:schemeClr>
                </a:solidFill>
                <a:latin typeface="Calibri" panose="020F0502020204030204" pitchFamily="34" charset="0"/>
                <a:cs typeface="Calibri" panose="020F0502020204030204" pitchFamily="34" charset="0"/>
              </a:rPr>
              <a:t>grapheme</a:t>
            </a:r>
          </a:p>
          <a:p>
            <a:pPr marL="336550" indent="-336550" algn="ctr" defTabSz="449263">
              <a:lnSpc>
                <a:spcPct val="90000"/>
              </a:lnSpc>
              <a:spcBef>
                <a:spcPts val="10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a:latin typeface="Calibri" panose="020F0502020204030204" pitchFamily="34" charset="0"/>
                <a:cs typeface="Calibri" panose="020F0502020204030204" pitchFamily="34" charset="0"/>
              </a:rPr>
              <a:t>letter or sequence of</a:t>
            </a:r>
          </a:p>
          <a:p>
            <a:pPr marL="336550" indent="-336550" algn="ctr" defTabSz="449263">
              <a:lnSpc>
                <a:spcPct val="90000"/>
              </a:lnSpc>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a:latin typeface="Calibri" panose="020F0502020204030204" pitchFamily="34" charset="0"/>
                <a:cs typeface="Calibri" panose="020F0502020204030204" pitchFamily="34" charset="0"/>
              </a:rPr>
              <a:t>letters that represents </a:t>
            </a:r>
          </a:p>
          <a:p>
            <a:pPr marL="336550" indent="-336550" algn="ctr" defTabSz="449263">
              <a:lnSpc>
                <a:spcPct val="90000"/>
              </a:lnSpc>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a:latin typeface="Calibri" panose="020F0502020204030204" pitchFamily="34" charset="0"/>
                <a:cs typeface="Calibri" panose="020F0502020204030204" pitchFamily="34" charset="0"/>
              </a:rPr>
              <a:t>a phoneme</a:t>
            </a:r>
          </a:p>
          <a:p>
            <a:pPr marL="336550" indent="-336550" algn="ctr"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a:p>
          <a:p>
            <a:pPr marL="336550" indent="-336550" algn="ctr"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a:p>
        </p:txBody>
      </p:sp>
      <p:grpSp>
        <p:nvGrpSpPr>
          <p:cNvPr id="26630" name="Group 6"/>
          <p:cNvGrpSpPr>
            <a:grpSpLocks/>
          </p:cNvGrpSpPr>
          <p:nvPr/>
        </p:nvGrpSpPr>
        <p:grpSpPr bwMode="auto">
          <a:xfrm>
            <a:off x="455211" y="1666479"/>
            <a:ext cx="3381375" cy="3021012"/>
            <a:chOff x="476" y="1525"/>
            <a:chExt cx="2130" cy="1903"/>
          </a:xfrm>
        </p:grpSpPr>
        <p:sp>
          <p:nvSpPr>
            <p:cNvPr id="26631" name="Rectangle 7"/>
            <p:cNvSpPr>
              <a:spLocks noChangeArrowheads="1"/>
            </p:cNvSpPr>
            <p:nvPr/>
          </p:nvSpPr>
          <p:spPr bwMode="auto">
            <a:xfrm>
              <a:off x="476" y="1525"/>
              <a:ext cx="2130" cy="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fontAlgn="base">
                <a:spcBef>
                  <a:spcPts val="70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000000"/>
                  </a:solidFill>
                  <a:cs typeface="Arial" charset="0"/>
                </a:rPr>
                <a:t>  </a:t>
              </a:r>
            </a:p>
          </p:txBody>
        </p:sp>
        <p:sp>
          <p:nvSpPr>
            <p:cNvPr id="26632" name="Line 8"/>
            <p:cNvSpPr>
              <a:spLocks noChangeShapeType="1"/>
            </p:cNvSpPr>
            <p:nvPr/>
          </p:nvSpPr>
          <p:spPr bwMode="auto">
            <a:xfrm>
              <a:off x="476" y="1525"/>
              <a:ext cx="2130"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33" name="Line 9"/>
            <p:cNvSpPr>
              <a:spLocks noChangeShapeType="1"/>
            </p:cNvSpPr>
            <p:nvPr/>
          </p:nvSpPr>
          <p:spPr bwMode="auto">
            <a:xfrm>
              <a:off x="476" y="3428"/>
              <a:ext cx="2130"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34" name="Line 10"/>
            <p:cNvSpPr>
              <a:spLocks noChangeShapeType="1"/>
            </p:cNvSpPr>
            <p:nvPr/>
          </p:nvSpPr>
          <p:spPr bwMode="auto">
            <a:xfrm>
              <a:off x="476" y="1525"/>
              <a:ext cx="1" cy="1903"/>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35" name="Line 11"/>
            <p:cNvSpPr>
              <a:spLocks noChangeShapeType="1"/>
            </p:cNvSpPr>
            <p:nvPr/>
          </p:nvSpPr>
          <p:spPr bwMode="auto">
            <a:xfrm>
              <a:off x="2606" y="1525"/>
              <a:ext cx="1" cy="1903"/>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grpSp>
      <p:grpSp>
        <p:nvGrpSpPr>
          <p:cNvPr id="26636" name="Group 12"/>
          <p:cNvGrpSpPr>
            <a:grpSpLocks/>
          </p:cNvGrpSpPr>
          <p:nvPr/>
        </p:nvGrpSpPr>
        <p:grpSpPr bwMode="auto">
          <a:xfrm>
            <a:off x="4716016" y="1680731"/>
            <a:ext cx="3459162" cy="3021013"/>
            <a:chOff x="3061" y="1526"/>
            <a:chExt cx="2130" cy="1903"/>
          </a:xfrm>
        </p:grpSpPr>
        <p:sp>
          <p:nvSpPr>
            <p:cNvPr id="26637" name="Rectangle 13"/>
            <p:cNvSpPr>
              <a:spLocks noChangeArrowheads="1"/>
            </p:cNvSpPr>
            <p:nvPr/>
          </p:nvSpPr>
          <p:spPr bwMode="auto">
            <a:xfrm>
              <a:off x="3061" y="1526"/>
              <a:ext cx="2130" cy="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fontAlgn="base">
                <a:spcBef>
                  <a:spcPts val="70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000000"/>
                  </a:solidFill>
                  <a:cs typeface="Arial" charset="0"/>
                </a:rPr>
                <a:t>  </a:t>
              </a:r>
            </a:p>
          </p:txBody>
        </p:sp>
        <p:sp>
          <p:nvSpPr>
            <p:cNvPr id="26638" name="Line 14"/>
            <p:cNvSpPr>
              <a:spLocks noChangeShapeType="1"/>
            </p:cNvSpPr>
            <p:nvPr/>
          </p:nvSpPr>
          <p:spPr bwMode="auto">
            <a:xfrm>
              <a:off x="3061" y="1526"/>
              <a:ext cx="2130"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39" name="Line 15"/>
            <p:cNvSpPr>
              <a:spLocks noChangeShapeType="1"/>
            </p:cNvSpPr>
            <p:nvPr/>
          </p:nvSpPr>
          <p:spPr bwMode="auto">
            <a:xfrm>
              <a:off x="3061" y="3429"/>
              <a:ext cx="2130"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40" name="Line 16"/>
            <p:cNvSpPr>
              <a:spLocks noChangeShapeType="1"/>
            </p:cNvSpPr>
            <p:nvPr/>
          </p:nvSpPr>
          <p:spPr bwMode="auto">
            <a:xfrm>
              <a:off x="3061" y="1526"/>
              <a:ext cx="1" cy="1903"/>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6641" name="Line 17"/>
            <p:cNvSpPr>
              <a:spLocks noChangeShapeType="1"/>
            </p:cNvSpPr>
            <p:nvPr/>
          </p:nvSpPr>
          <p:spPr bwMode="auto">
            <a:xfrm>
              <a:off x="5191" y="1526"/>
              <a:ext cx="1" cy="1903"/>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grpSp>
      <p:pic>
        <p:nvPicPr>
          <p:cNvPr id="3" name="Picture 2" descr="A picture containing fabric, cage&#10;&#10;Description automatically generated">
            <a:extLst>
              <a:ext uri="{FF2B5EF4-FFF2-40B4-BE49-F238E27FC236}">
                <a16:creationId xmlns:a16="http://schemas.microsoft.com/office/drawing/2014/main" xmlns="" id="{C4B3712B-A3FD-4EF9-A400-D47EB57112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17005" y="4693950"/>
            <a:ext cx="3317956" cy="1661214"/>
          </a:xfrm>
          <a:prstGeom prst="rect">
            <a:avLst/>
          </a:prstGeom>
        </p:spPr>
      </p:pic>
      <p:pic>
        <p:nvPicPr>
          <p:cNvPr id="7" name="Picture 6" descr="A picture containing newspaper, girl, birthday, small&#10;&#10;Description automatically generated">
            <a:extLst>
              <a:ext uri="{FF2B5EF4-FFF2-40B4-BE49-F238E27FC236}">
                <a16:creationId xmlns:a16="http://schemas.microsoft.com/office/drawing/2014/main" xmlns="" id="{35B274B5-B917-4040-A4C6-AFDA871DA81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716016" y="4701744"/>
            <a:ext cx="3548518" cy="1661215"/>
          </a:xfrm>
          <a:prstGeom prst="rect">
            <a:avLst/>
          </a:prstGeom>
        </p:spPr>
      </p:pic>
    </p:spTree>
    <p:extLst>
      <p:ext uri="{BB962C8B-B14F-4D97-AF65-F5344CB8AC3E}">
        <p14:creationId xmlns:p14="http://schemas.microsoft.com/office/powerpoint/2010/main" val="34581447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96863"/>
            <a:ext cx="8102600" cy="111114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fontScale="90000"/>
          </a:bodyPr>
          <a:lstStyle/>
          <a:p>
            <a:pP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chemeClr val="accent2">
                    <a:lumMod val="75000"/>
                  </a:schemeClr>
                </a:solidFill>
                <a:latin typeface="Calibri" panose="020F0502020204030204" pitchFamily="34" charset="0"/>
                <a:cs typeface="Calibri" panose="020F0502020204030204" pitchFamily="34" charset="0"/>
              </a:rPr>
              <a:t>Terminology</a:t>
            </a:r>
            <a:br>
              <a:rPr lang="en-GB" b="1" dirty="0">
                <a:solidFill>
                  <a:schemeClr val="accent2">
                    <a:lumMod val="75000"/>
                  </a:schemeClr>
                </a:solidFill>
                <a:latin typeface="Calibri" panose="020F0502020204030204" pitchFamily="34" charset="0"/>
                <a:cs typeface="Calibri" panose="020F0502020204030204" pitchFamily="34" charset="0"/>
              </a:rPr>
            </a:br>
            <a:r>
              <a:rPr lang="en-GB" b="1" dirty="0">
                <a:solidFill>
                  <a:schemeClr val="accent2">
                    <a:lumMod val="75000"/>
                  </a:schemeClr>
                </a:solidFill>
                <a:latin typeface="Calibri" panose="020F0502020204030204" pitchFamily="34" charset="0"/>
                <a:cs typeface="Calibri" panose="020F0502020204030204" pitchFamily="34" charset="0"/>
              </a:rPr>
              <a:t>Blending and Segmentation</a:t>
            </a:r>
          </a:p>
        </p:txBody>
      </p:sp>
      <p:sp>
        <p:nvSpPr>
          <p:cNvPr id="28675" name="Rectangle 3"/>
          <p:cNvSpPr>
            <a:spLocks noGrp="1" noChangeArrowheads="1"/>
          </p:cNvSpPr>
          <p:nvPr>
            <p:ph type="body" idx="1"/>
          </p:nvPr>
        </p:nvSpPr>
        <p:spPr>
          <a:xfrm>
            <a:off x="533400" y="1774825"/>
            <a:ext cx="3657600" cy="41148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6550" indent="-336550" defTabSz="449263">
              <a:spcBef>
                <a:spcPts val="7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b="1">
              <a:solidFill>
                <a:srgbClr val="0000FF"/>
              </a:solidFill>
            </a:endParaRPr>
          </a:p>
          <a:p>
            <a:pPr marL="336550" indent="-336550" defTabSz="449263">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800" b="1"/>
          </a:p>
          <a:p>
            <a:pPr marL="336550" indent="-336550" defTabSz="449263">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800" b="1"/>
          </a:p>
          <a:p>
            <a:pPr marL="336550" indent="-336550" defTabSz="449263">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800" b="1"/>
          </a:p>
        </p:txBody>
      </p:sp>
      <p:sp>
        <p:nvSpPr>
          <p:cNvPr id="28676" name="Rectangle 4"/>
          <p:cNvSpPr>
            <a:spLocks noGrp="1" noChangeArrowheads="1"/>
          </p:cNvSpPr>
          <p:nvPr>
            <p:ph type="body" idx="2"/>
          </p:nvPr>
        </p:nvSpPr>
        <p:spPr>
          <a:xfrm>
            <a:off x="4876800" y="1770063"/>
            <a:ext cx="3810000" cy="41148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6550" indent="-336550" algn="ctr" defTabSz="449263">
              <a:spcBef>
                <a:spcPts val="7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b="1">
              <a:solidFill>
                <a:srgbClr val="0000FF"/>
              </a:solidFill>
            </a:endParaRPr>
          </a:p>
          <a:p>
            <a:pPr marL="336550" indent="-336550" algn="ctr" defTabSz="449263">
              <a:spcBef>
                <a:spcPts val="700"/>
              </a:spcBef>
              <a:buClr>
                <a:srgbClr val="0000FF"/>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b="1">
              <a:solidFill>
                <a:srgbClr val="0000FF"/>
              </a:solidFill>
            </a:endParaRPr>
          </a:p>
          <a:p>
            <a:pPr marL="336550" indent="-336550" defTabSz="449263">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800" b="1"/>
          </a:p>
          <a:p>
            <a:pPr marL="336550" indent="-336550" algn="ctr" defTabSz="449263">
              <a:spcBef>
                <a:spcPts val="4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1800" b="1"/>
          </a:p>
        </p:txBody>
      </p:sp>
      <p:grpSp>
        <p:nvGrpSpPr>
          <p:cNvPr id="28677" name="Group 5"/>
          <p:cNvGrpSpPr>
            <a:grpSpLocks/>
          </p:cNvGrpSpPr>
          <p:nvPr/>
        </p:nvGrpSpPr>
        <p:grpSpPr bwMode="auto">
          <a:xfrm>
            <a:off x="457200" y="1611551"/>
            <a:ext cx="3859213" cy="4051300"/>
            <a:chOff x="288" y="1163"/>
            <a:chExt cx="2431" cy="2552"/>
          </a:xfrm>
        </p:grpSpPr>
        <p:sp>
          <p:nvSpPr>
            <p:cNvPr id="28678" name="Rectangle 6"/>
            <p:cNvSpPr>
              <a:spLocks noChangeArrowheads="1"/>
            </p:cNvSpPr>
            <p:nvPr/>
          </p:nvSpPr>
          <p:spPr bwMode="auto">
            <a:xfrm>
              <a:off x="288" y="1163"/>
              <a:ext cx="2431" cy="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fontAlgn="base">
                <a:spcBef>
                  <a:spcPts val="700"/>
                </a:spcBef>
                <a:spcAft>
                  <a:spcPct val="0"/>
                </a:spcAft>
                <a:buClr>
                  <a:srgbClr val="0000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chemeClr val="accent2">
                      <a:lumMod val="75000"/>
                    </a:schemeClr>
                  </a:solidFill>
                  <a:latin typeface="Calibri" panose="020F0502020204030204" pitchFamily="34" charset="0"/>
                  <a:cs typeface="Calibri" panose="020F0502020204030204" pitchFamily="34" charset="0"/>
                </a:rPr>
                <a:t>Blending</a:t>
              </a:r>
            </a:p>
            <a:p>
              <a:pP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latin typeface="Calibri" panose="020F0502020204030204" pitchFamily="34" charset="0"/>
                <a:cs typeface="Calibri" panose="020F0502020204030204" pitchFamily="34" charset="0"/>
              </a:endParaRPr>
            </a:p>
            <a:p>
              <a:pPr algn="ctr" defTabSz="449263" fontAlgn="base">
                <a:spcBef>
                  <a:spcPts val="45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alibri" panose="020F0502020204030204" pitchFamily="34" charset="0"/>
                  <a:cs typeface="Calibri" panose="020F0502020204030204" pitchFamily="34" charset="0"/>
                </a:rPr>
                <a:t> Merging the individual phonemes together to pronounce a word.</a:t>
              </a:r>
            </a:p>
            <a:p>
              <a:pPr algn="ct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latin typeface="Calibri" panose="020F0502020204030204" pitchFamily="34" charset="0"/>
                <a:cs typeface="Calibri" panose="020F0502020204030204" pitchFamily="34" charset="0"/>
              </a:endParaRPr>
            </a:p>
            <a:p>
              <a:pPr algn="ctr" defTabSz="449263" fontAlgn="base">
                <a:spcBef>
                  <a:spcPts val="45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alibri" panose="020F0502020204030204" pitchFamily="34" charset="0"/>
                  <a:cs typeface="Calibri" panose="020F0502020204030204" pitchFamily="34" charset="0"/>
                </a:rPr>
                <a:t> To read unfamiliar words a child must recognise (sound out) each grapheme, not each letter, then merge the phonemes together to make a word.</a:t>
              </a:r>
            </a:p>
            <a:p>
              <a:pPr algn="ct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cs typeface="Arial" charset="0"/>
              </a:endParaRPr>
            </a:p>
            <a:p>
              <a:pP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cs typeface="Arial" charset="0"/>
              </a:endParaRPr>
            </a:p>
          </p:txBody>
        </p:sp>
        <p:sp>
          <p:nvSpPr>
            <p:cNvPr id="28679" name="Line 7"/>
            <p:cNvSpPr>
              <a:spLocks noChangeShapeType="1"/>
            </p:cNvSpPr>
            <p:nvPr/>
          </p:nvSpPr>
          <p:spPr bwMode="auto">
            <a:xfrm>
              <a:off x="288" y="1163"/>
              <a:ext cx="2431"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0" name="Line 8"/>
            <p:cNvSpPr>
              <a:spLocks noChangeShapeType="1"/>
            </p:cNvSpPr>
            <p:nvPr/>
          </p:nvSpPr>
          <p:spPr bwMode="auto">
            <a:xfrm>
              <a:off x="288" y="3715"/>
              <a:ext cx="2431"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1" name="Line 9"/>
            <p:cNvSpPr>
              <a:spLocks noChangeShapeType="1"/>
            </p:cNvSpPr>
            <p:nvPr/>
          </p:nvSpPr>
          <p:spPr bwMode="auto">
            <a:xfrm>
              <a:off x="288" y="1163"/>
              <a:ext cx="1" cy="2552"/>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2" name="Line 10"/>
            <p:cNvSpPr>
              <a:spLocks noChangeShapeType="1"/>
            </p:cNvSpPr>
            <p:nvPr/>
          </p:nvSpPr>
          <p:spPr bwMode="auto">
            <a:xfrm>
              <a:off x="2719" y="1163"/>
              <a:ext cx="1" cy="2552"/>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grpSp>
      <p:grpSp>
        <p:nvGrpSpPr>
          <p:cNvPr id="28683" name="Group 11"/>
          <p:cNvGrpSpPr>
            <a:grpSpLocks/>
          </p:cNvGrpSpPr>
          <p:nvPr/>
        </p:nvGrpSpPr>
        <p:grpSpPr bwMode="auto">
          <a:xfrm>
            <a:off x="4802187" y="1632188"/>
            <a:ext cx="3884613" cy="4030663"/>
            <a:chOff x="3016" y="1162"/>
            <a:chExt cx="2447" cy="2539"/>
          </a:xfrm>
        </p:grpSpPr>
        <p:sp>
          <p:nvSpPr>
            <p:cNvPr id="28684" name="Rectangle 12"/>
            <p:cNvSpPr>
              <a:spLocks noChangeArrowheads="1"/>
            </p:cNvSpPr>
            <p:nvPr/>
          </p:nvSpPr>
          <p:spPr bwMode="auto">
            <a:xfrm>
              <a:off x="3016" y="1162"/>
              <a:ext cx="2447" cy="2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defTabSz="449263" fontAlgn="base">
                <a:spcBef>
                  <a:spcPts val="700"/>
                </a:spcBef>
                <a:spcAft>
                  <a:spcPct val="0"/>
                </a:spcAft>
                <a:buClr>
                  <a:srgbClr val="0000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chemeClr val="accent2">
                      <a:lumMod val="75000"/>
                    </a:schemeClr>
                  </a:solidFill>
                  <a:latin typeface="Calibri" panose="020F0502020204030204" pitchFamily="34" charset="0"/>
                  <a:cs typeface="Calibri" panose="020F0502020204030204" pitchFamily="34" charset="0"/>
                </a:rPr>
                <a:t>Segmentation</a:t>
              </a:r>
            </a:p>
            <a:p>
              <a:pPr defTabSz="449263" fontAlgn="base">
                <a:spcBef>
                  <a:spcPts val="450"/>
                </a:spcBef>
                <a:spcAft>
                  <a:spcPct val="0"/>
                </a:spcAft>
                <a:buClr>
                  <a:srgbClr val="0000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FF"/>
                </a:solidFill>
                <a:latin typeface="Calibri" panose="020F0502020204030204" pitchFamily="34" charset="0"/>
                <a:cs typeface="Calibri" panose="020F0502020204030204" pitchFamily="34" charset="0"/>
              </a:endParaRPr>
            </a:p>
            <a:p>
              <a:pPr algn="ctr" defTabSz="449263" fontAlgn="base">
                <a:spcBef>
                  <a:spcPts val="45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alibri" panose="020F0502020204030204" pitchFamily="34" charset="0"/>
                  <a:cs typeface="Calibri" panose="020F0502020204030204" pitchFamily="34" charset="0"/>
                </a:rPr>
                <a:t> Hear and say the individual phonemes within words.</a:t>
              </a:r>
            </a:p>
            <a:p>
              <a:pPr algn="ct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latin typeface="Calibri" panose="020F0502020204030204" pitchFamily="34" charset="0"/>
                <a:cs typeface="Calibri" panose="020F0502020204030204" pitchFamily="34" charset="0"/>
              </a:endParaRPr>
            </a:p>
            <a:p>
              <a:pPr algn="ctr" defTabSz="449263" fontAlgn="base">
                <a:spcBef>
                  <a:spcPts val="45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000000"/>
                  </a:solidFill>
                  <a:latin typeface="Calibri" panose="020F0502020204030204" pitchFamily="34" charset="0"/>
                  <a:cs typeface="Calibri" panose="020F0502020204030204" pitchFamily="34" charset="0"/>
                </a:rPr>
                <a:t> In order to spell, children need to segment a word into its component phonemes and choose a grapheme to represent each phoneme.</a:t>
              </a:r>
            </a:p>
            <a:p>
              <a:pPr defTabSz="449263" fontAlgn="base">
                <a:spcBef>
                  <a:spcPts val="450"/>
                </a:spcBef>
                <a:spcAft>
                  <a:spcPct val="0"/>
                </a:spcAft>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000000"/>
                </a:solidFill>
                <a:cs typeface="Arial" charset="0"/>
              </a:endParaRPr>
            </a:p>
          </p:txBody>
        </p:sp>
        <p:sp>
          <p:nvSpPr>
            <p:cNvPr id="28685" name="Line 13"/>
            <p:cNvSpPr>
              <a:spLocks noChangeShapeType="1"/>
            </p:cNvSpPr>
            <p:nvPr/>
          </p:nvSpPr>
          <p:spPr bwMode="auto">
            <a:xfrm>
              <a:off x="3016" y="1162"/>
              <a:ext cx="2447"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6" name="Line 14"/>
            <p:cNvSpPr>
              <a:spLocks noChangeShapeType="1"/>
            </p:cNvSpPr>
            <p:nvPr/>
          </p:nvSpPr>
          <p:spPr bwMode="auto">
            <a:xfrm>
              <a:off x="3016" y="3701"/>
              <a:ext cx="2447" cy="1"/>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7" name="Line 15"/>
            <p:cNvSpPr>
              <a:spLocks noChangeShapeType="1"/>
            </p:cNvSpPr>
            <p:nvPr/>
          </p:nvSpPr>
          <p:spPr bwMode="auto">
            <a:xfrm>
              <a:off x="3016" y="1162"/>
              <a:ext cx="1" cy="2539"/>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688" name="Line 16"/>
            <p:cNvSpPr>
              <a:spLocks noChangeShapeType="1"/>
            </p:cNvSpPr>
            <p:nvPr/>
          </p:nvSpPr>
          <p:spPr bwMode="auto">
            <a:xfrm>
              <a:off x="5463" y="1162"/>
              <a:ext cx="1" cy="2539"/>
            </a:xfrm>
            <a:prstGeom prst="line">
              <a:avLst/>
            </a:prstGeom>
            <a:noFill/>
            <a:ln w="572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2372831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ppt_x</p:attrName>
                                        </p:attrNameLst>
                                      </p:cBhvr>
                                      <p:tavLst>
                                        <p:tav tm="100000">
                                          <p:val>
                                            <p:strVal val="0-#ppt_w/2"/>
                                          </p:val>
                                        </p:tav>
                                        <p:tav>
                                          <p:val>
                                            <p:strVal val="#ppt_x"/>
                                          </p:val>
                                        </p:tav>
                                      </p:tavLst>
                                    </p:anim>
                                    <p:anim calcmode="lin" valueType="num">
                                      <p:cBhvr>
                                        <p:cTn id="8" dur="500" fill="hold"/>
                                        <p:tgtEl>
                                          <p:spTgt spid="28677"/>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p:cTn id="13" dur="500" fill="hold"/>
                                        <p:tgtEl>
                                          <p:spTgt spid="28683"/>
                                        </p:tgtEl>
                                        <p:attrNameLst>
                                          <p:attrName>ppt_x</p:attrName>
                                        </p:attrNameLst>
                                      </p:cBhvr>
                                      <p:tavLst>
                                        <p:tav tm="100000">
                                          <p:val>
                                            <p:strVal val="1+#ppt_w/2"/>
                                          </p:val>
                                        </p:tav>
                                        <p:tav>
                                          <p:val>
                                            <p:strVal val="#ppt_x"/>
                                          </p:val>
                                        </p:tav>
                                      </p:tavLst>
                                    </p:anim>
                                    <p:anim calcmode="lin" valueType="num">
                                      <p:cBhvr>
                                        <p:cTn id="14" dur="500" fill="hold"/>
                                        <p:tgtEl>
                                          <p:spTgt spid="2868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990600"/>
            <a:ext cx="8229600" cy="114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Some definitions</a:t>
            </a:r>
          </a:p>
        </p:txBody>
      </p:sp>
      <p:sp>
        <p:nvSpPr>
          <p:cNvPr id="41987" name="Rectangle 3"/>
          <p:cNvSpPr>
            <a:spLocks noGrp="1" noChangeArrowheads="1"/>
          </p:cNvSpPr>
          <p:nvPr>
            <p:ph type="body" idx="1"/>
          </p:nvPr>
        </p:nvSpPr>
        <p:spPr>
          <a:xfrm>
            <a:off x="755576" y="1700809"/>
            <a:ext cx="7560840" cy="4824535"/>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a:bodyPr>
          <a:lstStyle/>
          <a:p>
            <a:pPr marL="336550" indent="-336550" defTabSz="449263">
              <a:lnSpc>
                <a:spcPct val="90000"/>
              </a:lnSpc>
              <a:spcBef>
                <a:spcPts val="700"/>
              </a:spcBef>
              <a:buClr>
                <a:srgbClr val="FF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i="1" dirty="0">
                <a:solidFill>
                  <a:schemeClr val="accent2">
                    <a:lumMod val="75000"/>
                  </a:schemeClr>
                </a:solidFill>
              </a:rPr>
              <a:t>Digraph</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t>Two letters, which make one phoneme.</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000" b="1" dirty="0"/>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t>A consonant digraph contains 2 consonants:</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t>							</a:t>
            </a:r>
            <a:r>
              <a:rPr lang="en-GB" sz="2000" b="1" dirty="0" err="1">
                <a:solidFill>
                  <a:srgbClr val="FF0000"/>
                </a:solidFill>
              </a:rPr>
              <a:t>sh</a:t>
            </a:r>
            <a:r>
              <a:rPr lang="en-GB" sz="2000" b="1" dirty="0">
                <a:solidFill>
                  <a:srgbClr val="FF0000"/>
                </a:solidFill>
              </a:rPr>
              <a:t>	    ck  	</a:t>
            </a:r>
            <a:r>
              <a:rPr lang="en-GB" sz="2000" b="1" dirty="0" err="1">
                <a:solidFill>
                  <a:srgbClr val="FF0000"/>
                </a:solidFill>
              </a:rPr>
              <a:t>th</a:t>
            </a:r>
            <a:r>
              <a:rPr lang="en-GB" sz="2000" b="1" dirty="0">
                <a:solidFill>
                  <a:srgbClr val="FF0000"/>
                </a:solidFill>
              </a:rPr>
              <a:t>  	</a:t>
            </a:r>
            <a:r>
              <a:rPr lang="en-GB" sz="2000" b="1" dirty="0" err="1">
                <a:solidFill>
                  <a:srgbClr val="FF0000"/>
                </a:solidFill>
              </a:rPr>
              <a:t>ll</a:t>
            </a:r>
            <a:endParaRPr lang="en-GB" sz="2000" b="1" dirty="0">
              <a:solidFill>
                <a:srgbClr val="FF0000"/>
              </a:solidFill>
            </a:endParaRPr>
          </a:p>
          <a:p>
            <a:pPr marL="336550" indent="-336550" defTabSz="449263">
              <a:lnSpc>
                <a:spcPct val="90000"/>
              </a:lnSpc>
              <a:spcBef>
                <a:spcPts val="700"/>
              </a:spcBef>
              <a:buClr>
                <a:srgbClr val="FF0000"/>
              </a:buClr>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000" b="1" dirty="0">
              <a:solidFill>
                <a:srgbClr val="FF0000"/>
              </a:solidFill>
            </a:endParaRP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t>A vowel digraph contains at least one vowel:</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t>							</a:t>
            </a:r>
            <a:r>
              <a:rPr lang="en-GB" sz="2000" b="1" dirty="0">
                <a:solidFill>
                  <a:srgbClr val="FF0000"/>
                </a:solidFill>
              </a:rPr>
              <a:t>ai		</a:t>
            </a:r>
            <a:r>
              <a:rPr lang="en-GB" sz="2000" b="1" dirty="0" err="1">
                <a:solidFill>
                  <a:srgbClr val="FF0000"/>
                </a:solidFill>
              </a:rPr>
              <a:t>ee</a:t>
            </a:r>
            <a:r>
              <a:rPr lang="en-GB" sz="2000" b="1" dirty="0">
                <a:solidFill>
                  <a:srgbClr val="FF0000"/>
                </a:solidFill>
              </a:rPr>
              <a:t>	 	</a:t>
            </a:r>
            <a:r>
              <a:rPr lang="en-GB" sz="2000" b="1" dirty="0" err="1">
                <a:solidFill>
                  <a:srgbClr val="FF0000"/>
                </a:solidFill>
              </a:rPr>
              <a:t>ar</a:t>
            </a:r>
            <a:r>
              <a:rPr lang="en-GB" sz="2000" b="1" dirty="0">
                <a:solidFill>
                  <a:srgbClr val="FF0000"/>
                </a:solidFill>
              </a:rPr>
              <a:t>	 	oy</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i="1" dirty="0">
                <a:solidFill>
                  <a:schemeClr val="accent2">
                    <a:lumMod val="75000"/>
                  </a:schemeClr>
                </a:solidFill>
              </a:rPr>
              <a:t>Trigraph</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solidFill>
                  <a:schemeClr val="tx1"/>
                </a:solidFill>
              </a:rPr>
              <a:t>Three letters which make one phoneme</a:t>
            </a:r>
          </a:p>
          <a:p>
            <a:pPr marL="336550" indent="-336550" defTabSz="449263">
              <a:lnSpc>
                <a:spcPct val="90000"/>
              </a:lnSpc>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000" b="1" dirty="0">
                <a:solidFill>
                  <a:srgbClr val="FF0000"/>
                </a:solidFill>
              </a:rPr>
              <a:t>                                  </a:t>
            </a:r>
            <a:r>
              <a:rPr lang="en-GB" sz="2000" b="1" dirty="0" err="1">
                <a:solidFill>
                  <a:srgbClr val="FF0000"/>
                </a:solidFill>
              </a:rPr>
              <a:t>igh</a:t>
            </a:r>
            <a:r>
              <a:rPr lang="en-GB" sz="2000" b="1" dirty="0">
                <a:solidFill>
                  <a:srgbClr val="FF0000"/>
                </a:solidFill>
              </a:rPr>
              <a:t>     ear      </a:t>
            </a:r>
            <a:r>
              <a:rPr lang="en-GB" sz="2000" b="1" dirty="0" err="1">
                <a:solidFill>
                  <a:srgbClr val="FF0000"/>
                </a:solidFill>
              </a:rPr>
              <a:t>ure</a:t>
            </a:r>
            <a:r>
              <a:rPr lang="en-GB" sz="2000" b="1" dirty="0">
                <a:solidFill>
                  <a:srgbClr val="FF0000"/>
                </a:solidFill>
              </a:rPr>
              <a:t>      air     tch     </a:t>
            </a:r>
            <a:r>
              <a:rPr lang="en-GB" sz="2000" b="1" dirty="0" err="1">
                <a:solidFill>
                  <a:srgbClr val="FF0000"/>
                </a:solidFill>
              </a:rPr>
              <a:t>eau</a:t>
            </a:r>
            <a:endParaRPr lang="en-GB" sz="2000" b="1" dirty="0">
              <a:solidFill>
                <a:schemeClr val="tx1"/>
              </a:solidFill>
            </a:endParaRPr>
          </a:p>
        </p:txBody>
      </p:sp>
    </p:spTree>
    <p:extLst>
      <p:ext uri="{BB962C8B-B14F-4D97-AF65-F5344CB8AC3E}">
        <p14:creationId xmlns:p14="http://schemas.microsoft.com/office/powerpoint/2010/main" val="3578399581"/>
      </p:ext>
    </p:extLst>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DDE9CD4-0E0A-4129-8689-A89C4E9A6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85DB3CA2-FA66-42B9-90EF-394894352D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7" name="Straight Connector 16">
              <a:extLst>
                <a:ext uri="{FF2B5EF4-FFF2-40B4-BE49-F238E27FC236}">
                  <a16:creationId xmlns:a16="http://schemas.microsoft.com/office/drawing/2014/main" xmlns="" id="{2C8D0718-07C6-45A2-A743-BC64673C96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FAE7BCCE-817C-4933-A587-F1EF87D4B4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xmlns="" id="{0E96C1E8-3E07-4AF1-BA61-7FB948F90A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xmlns="" id="{B3B592D1-4031-4144-A2DB-B2D8F8C73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55CB28D4-D6D1-4DB7-B557-D5FF65237B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F69D97D4-6031-4064-9BBA-2E96839A3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xmlns="" id="{BAF978AE-97B1-4224-A562-EBCE373A1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xmlns="" id="{3A18250B-41A2-4BA7-9E5C-679CF3AEF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C8751ECC-5286-4332-9942-2D01B71359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5952A4A6-F619-458C-A026-6E5D6AF15D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0" y="609600"/>
            <a:ext cx="6447501" cy="1320800"/>
          </a:xfrm>
        </p:spPr>
        <p:txBody>
          <a:bodyPr>
            <a:normAutofit fontScale="90000"/>
          </a:bodyPr>
          <a:lstStyle/>
          <a:p>
            <a:r>
              <a:rPr lang="en-GB" b="1" dirty="0">
                <a:latin typeface="SassoonPrimaryInfant" pitchFamily="2" charset="0"/>
                <a:ea typeface="Sassoon Infant Rg" pitchFamily="50" charset="0"/>
              </a:rPr>
              <a:t>What does effective Phonics teaching and learning look like? </a:t>
            </a:r>
          </a:p>
        </p:txBody>
      </p:sp>
      <p:graphicFrame>
        <p:nvGraphicFramePr>
          <p:cNvPr id="9" name="Content Placeholder 8">
            <a:extLst>
              <a:ext uri="{FF2B5EF4-FFF2-40B4-BE49-F238E27FC236}">
                <a16:creationId xmlns:a16="http://schemas.microsoft.com/office/drawing/2014/main" xmlns="" id="{674DD4BA-2F0D-4E95-B06F-288C9BB16DDF}"/>
              </a:ext>
            </a:extLst>
          </p:cNvPr>
          <p:cNvGraphicFramePr>
            <a:graphicFrameLocks noGrp="1"/>
          </p:cNvGraphicFramePr>
          <p:nvPr>
            <p:ph idx="1"/>
            <p:extLst>
              <p:ext uri="{D42A27DB-BD31-4B8C-83A1-F6EECF244321}">
                <p14:modId xmlns:p14="http://schemas.microsoft.com/office/powerpoint/2010/main" val="2167612466"/>
              </p:ext>
            </p:extLst>
          </p:nvPr>
        </p:nvGraphicFramePr>
        <p:xfrm>
          <a:off x="508000" y="2160589"/>
          <a:ext cx="6447501"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18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GB" b="1">
                <a:latin typeface="Sassoon Infant Rg" pitchFamily="50" charset="0"/>
                <a:ea typeface="Sassoon Infant Rg" pitchFamily="50" charset="0"/>
              </a:rPr>
              <a:t>Phases and Progression</a:t>
            </a:r>
            <a:endParaRPr lang="en-GB" b="1" dirty="0">
              <a:latin typeface="Sassoon Infant Rg" pitchFamily="50" charset="0"/>
              <a:ea typeface="Sassoon Infant Rg" pitchFamily="50" charset="0"/>
            </a:endParaRPr>
          </a:p>
        </p:txBody>
      </p:sp>
      <p:graphicFrame>
        <p:nvGraphicFramePr>
          <p:cNvPr id="5" name="Content Placeholder 2">
            <a:extLst>
              <a:ext uri="{FF2B5EF4-FFF2-40B4-BE49-F238E27FC236}">
                <a16:creationId xmlns:a16="http://schemas.microsoft.com/office/drawing/2014/main" xmlns="" id="{5D7FB79A-9A45-4EE7-ACD7-C591FAECF991}"/>
              </a:ext>
            </a:extLst>
          </p:cNvPr>
          <p:cNvGraphicFramePr>
            <a:graphicFrameLocks noGrp="1"/>
          </p:cNvGraphicFramePr>
          <p:nvPr>
            <p:ph idx="1"/>
            <p:extLst>
              <p:ext uri="{D42A27DB-BD31-4B8C-83A1-F6EECF244321}">
                <p14:modId xmlns:p14="http://schemas.microsoft.com/office/powerpoint/2010/main" val="3157468167"/>
              </p:ext>
            </p:extLst>
          </p:nvPr>
        </p:nvGraphicFramePr>
        <p:xfrm>
          <a:off x="251520" y="1340768"/>
          <a:ext cx="838448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9912" y="609600"/>
            <a:ext cx="3456384" cy="1320800"/>
          </a:xfrm>
        </p:spPr>
        <p:txBody>
          <a:bodyPr>
            <a:normAutofit/>
          </a:bodyPr>
          <a:lstStyle/>
          <a:p>
            <a:pPr algn="ctr"/>
            <a:r>
              <a:rPr lang="en-GB" b="1" smtClean="0">
                <a:latin typeface="Sassoon Infant Rg" pitchFamily="50" charset="0"/>
                <a:ea typeface="Sassoon Infant Rg" pitchFamily="50" charset="0"/>
              </a:rPr>
              <a:t>Aims</a:t>
            </a:r>
            <a:endParaRPr lang="en-GB" b="1" dirty="0">
              <a:latin typeface="Sassoon Infant Rg" pitchFamily="50" charset="0"/>
              <a:ea typeface="Sassoon Infant Rg" pitchFamily="50" charset="0"/>
            </a:endParaRPr>
          </a:p>
        </p:txBody>
      </p:sp>
      <p:sp>
        <p:nvSpPr>
          <p:cNvPr id="3" name="Content Placeholder 2"/>
          <p:cNvSpPr>
            <a:spLocks noGrp="1"/>
          </p:cNvSpPr>
          <p:nvPr>
            <p:ph idx="1"/>
          </p:nvPr>
        </p:nvSpPr>
        <p:spPr>
          <a:xfrm>
            <a:off x="3707904" y="1844824"/>
            <a:ext cx="4046200" cy="4680520"/>
          </a:xfrm>
        </p:spPr>
        <p:txBody>
          <a:bodyPr>
            <a:normAutofit/>
          </a:bodyPr>
          <a:lstStyle/>
          <a:p>
            <a:pPr>
              <a:lnSpc>
                <a:spcPct val="90000"/>
              </a:lnSpc>
            </a:pPr>
            <a:r>
              <a:rPr lang="en-GB" sz="2000" dirty="0">
                <a:latin typeface="Calibri" panose="020F0502020204030204" pitchFamily="34" charset="0"/>
                <a:ea typeface="Sassoon Infant Rg" pitchFamily="50" charset="0"/>
                <a:cs typeface="Calibri" panose="020F0502020204030204" pitchFamily="34" charset="0"/>
              </a:rPr>
              <a:t>To understand </a:t>
            </a:r>
            <a:r>
              <a:rPr lang="en-GB" sz="2000" b="1" dirty="0">
                <a:latin typeface="Calibri" panose="020F0502020204030204" pitchFamily="34" charset="0"/>
                <a:ea typeface="Sassoon Infant Rg" pitchFamily="50" charset="0"/>
                <a:cs typeface="Calibri" panose="020F0502020204030204" pitchFamily="34" charset="0"/>
              </a:rPr>
              <a:t>what</a:t>
            </a:r>
            <a:r>
              <a:rPr lang="en-GB" sz="2000" dirty="0">
                <a:latin typeface="Calibri" panose="020F0502020204030204" pitchFamily="34" charset="0"/>
                <a:ea typeface="Sassoon Infant Rg" pitchFamily="50" charset="0"/>
                <a:cs typeface="Calibri" panose="020F0502020204030204" pitchFamily="34" charset="0"/>
              </a:rPr>
              <a:t> Phonics is and </a:t>
            </a:r>
            <a:r>
              <a:rPr lang="en-GB" sz="2000" b="1" dirty="0">
                <a:latin typeface="Calibri" panose="020F0502020204030204" pitchFamily="34" charset="0"/>
                <a:ea typeface="Sassoon Infant Rg" pitchFamily="50" charset="0"/>
                <a:cs typeface="Calibri" panose="020F0502020204030204" pitchFamily="34" charset="0"/>
              </a:rPr>
              <a:t>how</a:t>
            </a:r>
            <a:r>
              <a:rPr lang="en-GB" sz="2000" dirty="0">
                <a:latin typeface="Calibri" panose="020F0502020204030204" pitchFamily="34" charset="0"/>
                <a:ea typeface="Sassoon Infant Rg" pitchFamily="50" charset="0"/>
                <a:cs typeface="Calibri" panose="020F0502020204030204" pitchFamily="34" charset="0"/>
              </a:rPr>
              <a:t> children learn to read.</a:t>
            </a:r>
          </a:p>
          <a:p>
            <a:pPr>
              <a:lnSpc>
                <a:spcPct val="90000"/>
              </a:lnSpc>
            </a:pPr>
            <a:r>
              <a:rPr lang="en-GB" sz="2000" dirty="0">
                <a:latin typeface="Calibri" panose="020F0502020204030204" pitchFamily="34" charset="0"/>
                <a:ea typeface="Sassoon Infant Rg" pitchFamily="50" charset="0"/>
                <a:cs typeface="Calibri" panose="020F0502020204030204" pitchFamily="34" charset="0"/>
              </a:rPr>
              <a:t>To understand the </a:t>
            </a:r>
            <a:r>
              <a:rPr lang="en-GB" sz="2000" b="1" dirty="0">
                <a:latin typeface="Calibri" panose="020F0502020204030204" pitchFamily="34" charset="0"/>
                <a:ea typeface="Sassoon Infant Rg" pitchFamily="50" charset="0"/>
                <a:cs typeface="Calibri" panose="020F0502020204030204" pitchFamily="34" charset="0"/>
              </a:rPr>
              <a:t>importance</a:t>
            </a:r>
            <a:r>
              <a:rPr lang="en-GB" sz="2000" dirty="0">
                <a:latin typeface="Calibri" panose="020F0502020204030204" pitchFamily="34" charset="0"/>
                <a:ea typeface="Sassoon Infant Rg" pitchFamily="50" charset="0"/>
                <a:cs typeface="Calibri" panose="020F0502020204030204" pitchFamily="34" charset="0"/>
              </a:rPr>
              <a:t> of Phonics.</a:t>
            </a:r>
          </a:p>
          <a:p>
            <a:pPr>
              <a:lnSpc>
                <a:spcPct val="90000"/>
              </a:lnSpc>
            </a:pPr>
            <a:r>
              <a:rPr lang="en-GB" sz="2000" dirty="0">
                <a:latin typeface="Calibri" panose="020F0502020204030204" pitchFamily="34" charset="0"/>
                <a:ea typeface="Sassoon Infant Rg" pitchFamily="50" charset="0"/>
                <a:cs typeface="Calibri" panose="020F0502020204030204" pitchFamily="34" charset="0"/>
              </a:rPr>
              <a:t>To understand the </a:t>
            </a:r>
            <a:r>
              <a:rPr lang="en-GB" sz="2000" b="1" dirty="0">
                <a:latin typeface="Calibri" panose="020F0502020204030204" pitchFamily="34" charset="0"/>
                <a:ea typeface="Sassoon Infant Rg" pitchFamily="50" charset="0"/>
                <a:cs typeface="Calibri" panose="020F0502020204030204" pitchFamily="34" charset="0"/>
              </a:rPr>
              <a:t>purpose</a:t>
            </a:r>
            <a:r>
              <a:rPr lang="en-GB" sz="2000" dirty="0">
                <a:latin typeface="Calibri" panose="020F0502020204030204" pitchFamily="34" charset="0"/>
                <a:ea typeface="Sassoon Infant Rg" pitchFamily="50" charset="0"/>
                <a:cs typeface="Calibri" panose="020F0502020204030204" pitchFamily="34" charset="0"/>
              </a:rPr>
              <a:t> of Phonics.</a:t>
            </a:r>
          </a:p>
          <a:p>
            <a:pPr>
              <a:lnSpc>
                <a:spcPct val="90000"/>
              </a:lnSpc>
            </a:pPr>
            <a:r>
              <a:rPr lang="en-GB" sz="2000" dirty="0">
                <a:latin typeface="Calibri" panose="020F0502020204030204" pitchFamily="34" charset="0"/>
                <a:ea typeface="Sassoon Infant Rg" pitchFamily="50" charset="0"/>
                <a:cs typeface="Calibri" panose="020F0502020204030204" pitchFamily="34" charset="0"/>
              </a:rPr>
              <a:t>To understand the </a:t>
            </a:r>
            <a:r>
              <a:rPr lang="en-GB" sz="2000" b="1" dirty="0">
                <a:latin typeface="Calibri" panose="020F0502020204030204" pitchFamily="34" charset="0"/>
                <a:ea typeface="Sassoon Infant Rg" pitchFamily="50" charset="0"/>
                <a:cs typeface="Calibri" panose="020F0502020204030204" pitchFamily="34" charset="0"/>
              </a:rPr>
              <a:t>terminology </a:t>
            </a:r>
            <a:r>
              <a:rPr lang="en-GB" sz="2000" dirty="0">
                <a:latin typeface="Calibri" panose="020F0502020204030204" pitchFamily="34" charset="0"/>
                <a:ea typeface="Sassoon Infant Rg" pitchFamily="50" charset="0"/>
                <a:cs typeface="Calibri" panose="020F0502020204030204" pitchFamily="34" charset="0"/>
              </a:rPr>
              <a:t>involved.</a:t>
            </a:r>
          </a:p>
          <a:p>
            <a:pPr>
              <a:lnSpc>
                <a:spcPct val="90000"/>
              </a:lnSpc>
            </a:pPr>
            <a:r>
              <a:rPr lang="en-GB" sz="2000" dirty="0">
                <a:latin typeface="Calibri" panose="020F0502020204030204" pitchFamily="34" charset="0"/>
                <a:ea typeface="Sassoon Infant Rg" pitchFamily="50" charset="0"/>
                <a:cs typeface="Calibri" panose="020F0502020204030204" pitchFamily="34" charset="0"/>
              </a:rPr>
              <a:t>To understand the </a:t>
            </a:r>
            <a:r>
              <a:rPr lang="en-GB" sz="2000" b="1" dirty="0">
                <a:latin typeface="Calibri" panose="020F0502020204030204" pitchFamily="34" charset="0"/>
                <a:ea typeface="Sassoon Infant Rg" pitchFamily="50" charset="0"/>
                <a:cs typeface="Calibri" panose="020F0502020204030204" pitchFamily="34" charset="0"/>
              </a:rPr>
              <a:t>expectations </a:t>
            </a:r>
            <a:r>
              <a:rPr lang="en-GB" sz="2000" dirty="0">
                <a:latin typeface="Calibri" panose="020F0502020204030204" pitchFamily="34" charset="0"/>
                <a:ea typeface="Sassoon Infant Rg" pitchFamily="50" charset="0"/>
                <a:cs typeface="Calibri" panose="020F0502020204030204" pitchFamily="34" charset="0"/>
              </a:rPr>
              <a:t>and</a:t>
            </a:r>
            <a:r>
              <a:rPr lang="en-GB" sz="2000" b="1" dirty="0">
                <a:latin typeface="Calibri" panose="020F0502020204030204" pitchFamily="34" charset="0"/>
                <a:ea typeface="Sassoon Infant Rg" pitchFamily="50" charset="0"/>
                <a:cs typeface="Calibri" panose="020F0502020204030204" pitchFamily="34" charset="0"/>
              </a:rPr>
              <a:t> progression </a:t>
            </a:r>
            <a:r>
              <a:rPr lang="en-GB" sz="2000" dirty="0">
                <a:latin typeface="Calibri" panose="020F0502020204030204" pitchFamily="34" charset="0"/>
                <a:ea typeface="Sassoon Infant Rg" pitchFamily="50" charset="0"/>
                <a:cs typeface="Calibri" panose="020F0502020204030204" pitchFamily="34" charset="0"/>
              </a:rPr>
              <a:t>in Phonics. </a:t>
            </a:r>
          </a:p>
        </p:txBody>
      </p:sp>
      <p:pic>
        <p:nvPicPr>
          <p:cNvPr id="5" name="Picture 4" descr="A picture containing person, holding, man, sign&#10;&#10;Description automatically generated">
            <a:extLst>
              <a:ext uri="{FF2B5EF4-FFF2-40B4-BE49-F238E27FC236}">
                <a16:creationId xmlns:a16="http://schemas.microsoft.com/office/drawing/2014/main" xmlns="" id="{B7B83F6C-A424-4038-BF5A-ED2A60CC11E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2909" r="18092"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89360" y="1382486"/>
            <a:ext cx="2660686" cy="4093028"/>
          </a:xfrm>
        </p:spPr>
        <p:txBody>
          <a:bodyPr anchor="ctr">
            <a:normAutofit/>
          </a:bodyPr>
          <a:lstStyle/>
          <a:p>
            <a:r>
              <a:rPr lang="en-GB" sz="3800">
                <a:latin typeface="Calibri" panose="020F0502020204030204" pitchFamily="34" charset="0"/>
                <a:cs typeface="Calibri" panose="020F0502020204030204" pitchFamily="34" charset="0"/>
              </a:rPr>
              <a:t>Phase 1 - Nursery</a:t>
            </a:r>
          </a:p>
        </p:txBody>
      </p:sp>
      <p:grpSp>
        <p:nvGrpSpPr>
          <p:cNvPr id="36" name="Group 35">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6950" y="-8467"/>
            <a:ext cx="3575050" cy="6866467"/>
            <a:chOff x="7425267" y="-8467"/>
            <a:chExt cx="4766733" cy="6866467"/>
          </a:xfrm>
        </p:grpSpPr>
        <p:cxnSp>
          <p:nvCxnSpPr>
            <p:cNvPr id="37" name="Straight Connector 36">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40">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46">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xmlns="" id="{BBF0CD9D-471C-4357-81B9-66C891DB02C0}"/>
              </a:ext>
            </a:extLst>
          </p:cNvPr>
          <p:cNvGraphicFramePr>
            <a:graphicFrameLocks noGrp="1"/>
          </p:cNvGraphicFramePr>
          <p:nvPr>
            <p:ph idx="1"/>
            <p:extLst>
              <p:ext uri="{D42A27DB-BD31-4B8C-83A1-F6EECF244321}">
                <p14:modId xmlns:p14="http://schemas.microsoft.com/office/powerpoint/2010/main" val="1198984649"/>
              </p:ext>
            </p:extLst>
          </p:nvPr>
        </p:nvGraphicFramePr>
        <p:xfrm>
          <a:off x="3848084" y="290125"/>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391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53FC11-1C95-476C-94A1-4ADABDF20640}"/>
              </a:ext>
            </a:extLst>
          </p:cNvPr>
          <p:cNvSpPr>
            <a:spLocks noGrp="1"/>
          </p:cNvSpPr>
          <p:nvPr>
            <p:ph type="title"/>
          </p:nvPr>
        </p:nvSpPr>
        <p:spPr>
          <a:xfrm>
            <a:off x="508000" y="609600"/>
            <a:ext cx="6447501" cy="1320800"/>
          </a:xfrm>
        </p:spPr>
        <p:txBody>
          <a:bodyPr>
            <a:normAutofit/>
          </a:bodyPr>
          <a:lstStyle/>
          <a:p>
            <a:r>
              <a:rPr lang="en-GB" dirty="0"/>
              <a:t>Some Phase 1 activities</a:t>
            </a:r>
          </a:p>
        </p:txBody>
      </p:sp>
      <p:pic>
        <p:nvPicPr>
          <p:cNvPr id="15" name="Content Placeholder 14" descr="A close up of a sign&#10;&#10;Description automatically generated">
            <a:extLst>
              <a:ext uri="{FF2B5EF4-FFF2-40B4-BE49-F238E27FC236}">
                <a16:creationId xmlns:a16="http://schemas.microsoft.com/office/drawing/2014/main" xmlns="" id="{19871D69-8841-4875-80E7-AA4F7320F195}"/>
              </a:ext>
            </a:extLst>
          </p:cNvPr>
          <p:cNvPicPr>
            <a:picLocks noChangeAspect="1"/>
          </p:cNvPicPr>
          <p:nvPr/>
        </p:nvPicPr>
        <p:blipFill rotWithShape="1">
          <a:blip r:embed="rId3">
            <a:extLst>
              <a:ext uri="{28A0092B-C50C-407E-A947-70E740481C1C}">
                <a14:useLocalDpi xmlns:a14="http://schemas.microsoft.com/office/drawing/2010/main" val="0"/>
              </a:ext>
            </a:extLst>
          </a:blip>
          <a:srcRect r="6675" b="5269"/>
          <a:stretch/>
        </p:blipFill>
        <p:spPr>
          <a:xfrm>
            <a:off x="4590612" y="1655175"/>
            <a:ext cx="2733568" cy="388077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xmlns="" id="{6E79EB89-E609-4728-8355-4DDA488891E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4001" t="6424" r="17647" b="8144"/>
          <a:stretch/>
        </p:blipFill>
        <p:spPr>
          <a:xfrm>
            <a:off x="507999" y="2378494"/>
            <a:ext cx="1947211" cy="3444037"/>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xmlns="" id="{79B9E8DA-3B58-490E-9D25-0B1FD4D7D4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2624788" y="4581128"/>
            <a:ext cx="1947212" cy="1771962"/>
          </a:xfrm>
          <a:prstGeom prst="rect">
            <a:avLst/>
          </a:prstGeom>
        </p:spPr>
      </p:pic>
      <p:sp>
        <p:nvSpPr>
          <p:cNvPr id="19" name="TextBox 18">
            <a:extLst>
              <a:ext uri="{FF2B5EF4-FFF2-40B4-BE49-F238E27FC236}">
                <a16:creationId xmlns:a16="http://schemas.microsoft.com/office/drawing/2014/main" xmlns="" id="{A1FE3D9F-95F4-46AE-B496-73FECB4470D3}"/>
              </a:ext>
            </a:extLst>
          </p:cNvPr>
          <p:cNvSpPr txBox="1"/>
          <p:nvPr/>
        </p:nvSpPr>
        <p:spPr>
          <a:xfrm>
            <a:off x="6473076" y="6657945"/>
            <a:ext cx="267092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7" tooltip="http://stljazznotes.blogspot.com/2011_11_01_archive.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nc-sa/3.0/">
                  <a:extLst>
                    <a:ext uri="{A12FA001-AC4F-418D-AE19-62706E023703}">
                      <ahyp:hlinkClr xmlns:ahyp="http://schemas.microsoft.com/office/drawing/2018/hyperlinkcolor" xmlns="" val="tx"/>
                    </a:ext>
                  </a:extLst>
                </a:hlinkClick>
              </a:rPr>
              <a:t>CC BY-SA-NC</a:t>
            </a:r>
            <a:endParaRPr lang="en-GB" sz="700">
              <a:solidFill>
                <a:srgbClr val="FFFFFF"/>
              </a:solidFill>
            </a:endParaRPr>
          </a:p>
        </p:txBody>
      </p:sp>
      <p:pic>
        <p:nvPicPr>
          <p:cNvPr id="21" name="Picture 20" descr="A picture containing drawing&#10;&#10;Description automatically generated">
            <a:extLst>
              <a:ext uri="{FF2B5EF4-FFF2-40B4-BE49-F238E27FC236}">
                <a16:creationId xmlns:a16="http://schemas.microsoft.com/office/drawing/2014/main" xmlns="" id="{6DAC1B31-231F-4DB9-8EA7-589A26D15FA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2550922" y="1370012"/>
            <a:ext cx="1972379" cy="2363162"/>
          </a:xfrm>
          <a:prstGeom prst="rect">
            <a:avLst/>
          </a:prstGeom>
        </p:spPr>
      </p:pic>
    </p:spTree>
    <p:extLst>
      <p:ext uri="{BB962C8B-B14F-4D97-AF65-F5344CB8AC3E}">
        <p14:creationId xmlns:p14="http://schemas.microsoft.com/office/powerpoint/2010/main" val="40114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dirty="0">
                <a:latin typeface="Calibri" panose="020F0502020204030204" pitchFamily="34" charset="0"/>
                <a:cs typeface="Calibri" panose="020F0502020204030204" pitchFamily="34" charset="0"/>
              </a:rPr>
              <a:t>Phase 2 - Reception</a:t>
            </a:r>
          </a:p>
        </p:txBody>
      </p:sp>
      <p:sp>
        <p:nvSpPr>
          <p:cNvPr id="15" name="Isosceles Triangle 14">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GB" sz="2800" dirty="0">
                <a:latin typeface="Calibri" panose="020F0502020204030204" pitchFamily="34" charset="0"/>
                <a:cs typeface="Calibri" panose="020F0502020204030204" pitchFamily="34" charset="0"/>
              </a:rPr>
              <a:t>s, a, t, p</a:t>
            </a:r>
          </a:p>
          <a:p>
            <a:r>
              <a:rPr lang="en-GB" sz="2800" dirty="0" err="1">
                <a:latin typeface="Calibri" panose="020F0502020204030204" pitchFamily="34" charset="0"/>
                <a:cs typeface="Calibri" panose="020F0502020204030204" pitchFamily="34" charset="0"/>
              </a:rPr>
              <a:t>i</a:t>
            </a:r>
            <a:r>
              <a:rPr lang="en-GB" sz="2800" dirty="0">
                <a:latin typeface="Calibri" panose="020F0502020204030204" pitchFamily="34" charset="0"/>
                <a:cs typeface="Calibri" panose="020F0502020204030204" pitchFamily="34" charset="0"/>
              </a:rPr>
              <a:t>, n, m, d</a:t>
            </a:r>
          </a:p>
          <a:p>
            <a:r>
              <a:rPr lang="en-GB" sz="2800" dirty="0">
                <a:latin typeface="Calibri" panose="020F0502020204030204" pitchFamily="34" charset="0"/>
                <a:cs typeface="Calibri" panose="020F0502020204030204" pitchFamily="34" charset="0"/>
              </a:rPr>
              <a:t>g, o, c, k</a:t>
            </a:r>
          </a:p>
          <a:p>
            <a:r>
              <a:rPr lang="en-GB" sz="2800" dirty="0">
                <a:latin typeface="Calibri" panose="020F0502020204030204" pitchFamily="34" charset="0"/>
                <a:cs typeface="Calibri" panose="020F0502020204030204" pitchFamily="34" charset="0"/>
              </a:rPr>
              <a:t>ck, e, u, r</a:t>
            </a:r>
          </a:p>
          <a:p>
            <a:r>
              <a:rPr lang="en-GB" sz="2800" dirty="0">
                <a:latin typeface="Calibri" panose="020F0502020204030204" pitchFamily="34" charset="0"/>
                <a:cs typeface="Calibri" panose="020F0502020204030204" pitchFamily="34" charset="0"/>
              </a:rPr>
              <a:t>h, b, f, ff, l, </a:t>
            </a:r>
            <a:r>
              <a:rPr lang="en-GB" sz="2800" dirty="0" err="1">
                <a:latin typeface="Calibri" panose="020F0502020204030204" pitchFamily="34" charset="0"/>
                <a:cs typeface="Calibri" panose="020F0502020204030204" pitchFamily="34" charset="0"/>
              </a:rPr>
              <a:t>ll</a:t>
            </a:r>
            <a:r>
              <a:rPr lang="en-GB" sz="2800" dirty="0">
                <a:latin typeface="Calibri" panose="020F0502020204030204" pitchFamily="34" charset="0"/>
                <a:cs typeface="Calibri" panose="020F0502020204030204" pitchFamily="34" charset="0"/>
              </a:rPr>
              <a:t>, ss</a:t>
            </a:r>
          </a:p>
        </p:txBody>
      </p:sp>
      <p:sp>
        <p:nvSpPr>
          <p:cNvPr id="19" name="Isosceles Triangle 18">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Speech Bubble: Oval 3">
            <a:extLst>
              <a:ext uri="{FF2B5EF4-FFF2-40B4-BE49-F238E27FC236}">
                <a16:creationId xmlns:a16="http://schemas.microsoft.com/office/drawing/2014/main" xmlns="" id="{6056AFD3-CC85-49B2-9E4C-71A73E092A95}"/>
              </a:ext>
            </a:extLst>
          </p:cNvPr>
          <p:cNvSpPr/>
          <p:nvPr/>
        </p:nvSpPr>
        <p:spPr>
          <a:xfrm>
            <a:off x="922089" y="321931"/>
            <a:ext cx="5090784" cy="14605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In Phase 2 children learn their first set of graphemes (letters)</a:t>
            </a:r>
            <a:endParaRPr lang="en-GB"/>
          </a:p>
        </p:txBody>
      </p:sp>
    </p:spTree>
    <p:extLst>
      <p:ext uri="{BB962C8B-B14F-4D97-AF65-F5344CB8AC3E}">
        <p14:creationId xmlns:p14="http://schemas.microsoft.com/office/powerpoint/2010/main" val="3133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dirty="0">
                <a:latin typeface="Calibri" panose="020F0502020204030204" pitchFamily="34" charset="0"/>
                <a:cs typeface="Calibri" panose="020F0502020204030204" pitchFamily="34" charset="0"/>
              </a:rPr>
              <a:t>Phase 3 - Reception</a:t>
            </a:r>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GB" sz="3200" dirty="0">
                <a:latin typeface="Calibri" panose="020F0502020204030204" pitchFamily="34" charset="0"/>
                <a:cs typeface="Calibri" panose="020F0502020204030204" pitchFamily="34" charset="0"/>
              </a:rPr>
              <a:t>j, v, w, x</a:t>
            </a:r>
          </a:p>
          <a:p>
            <a:r>
              <a:rPr lang="en-GB" sz="3200" dirty="0">
                <a:latin typeface="Calibri" panose="020F0502020204030204" pitchFamily="34" charset="0"/>
                <a:cs typeface="Calibri" panose="020F0502020204030204" pitchFamily="34" charset="0"/>
              </a:rPr>
              <a:t>y, z, </a:t>
            </a:r>
            <a:r>
              <a:rPr lang="en-GB" sz="3200" dirty="0" err="1">
                <a:latin typeface="Calibri" panose="020F0502020204030204" pitchFamily="34" charset="0"/>
                <a:cs typeface="Calibri" panose="020F0502020204030204" pitchFamily="34" charset="0"/>
              </a:rPr>
              <a:t>zz</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qu</a:t>
            </a:r>
            <a:endParaRPr lang="en-GB" sz="3200" dirty="0">
              <a:latin typeface="Calibri" panose="020F0502020204030204" pitchFamily="34" charset="0"/>
              <a:cs typeface="Calibri" panose="020F0502020204030204" pitchFamily="34" charset="0"/>
            </a:endParaRPr>
          </a:p>
          <a:p>
            <a:r>
              <a:rPr lang="en-GB" sz="3200" b="1" dirty="0">
                <a:solidFill>
                  <a:schemeClr val="accent2"/>
                </a:solidFill>
                <a:latin typeface="Calibri" panose="020F0502020204030204" pitchFamily="34" charset="0"/>
                <a:cs typeface="Calibri" panose="020F0502020204030204" pitchFamily="34" charset="0"/>
              </a:rPr>
              <a:t>Consonant digraphs</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ch</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sh</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th</a:t>
            </a:r>
            <a:r>
              <a:rPr lang="en-GB" sz="3200" dirty="0">
                <a:latin typeface="Calibri" panose="020F0502020204030204" pitchFamily="34" charset="0"/>
                <a:cs typeface="Calibri" panose="020F0502020204030204" pitchFamily="34" charset="0"/>
              </a:rPr>
              <a:t>, ng</a:t>
            </a:r>
          </a:p>
          <a:p>
            <a:r>
              <a:rPr lang="en-GB" sz="3200" b="1" dirty="0">
                <a:solidFill>
                  <a:schemeClr val="accent2"/>
                </a:solidFill>
                <a:latin typeface="Calibri" panose="020F0502020204030204" pitchFamily="34" charset="0"/>
                <a:cs typeface="Calibri" panose="020F0502020204030204" pitchFamily="34" charset="0"/>
              </a:rPr>
              <a:t>Vowel digraphs</a:t>
            </a:r>
            <a:r>
              <a:rPr lang="en-GB" sz="3200" dirty="0">
                <a:latin typeface="Calibri" panose="020F0502020204030204" pitchFamily="34" charset="0"/>
                <a:cs typeface="Calibri" panose="020F0502020204030204" pitchFamily="34" charset="0"/>
              </a:rPr>
              <a:t>: ai, </a:t>
            </a:r>
            <a:r>
              <a:rPr lang="en-GB" sz="3200" dirty="0" err="1">
                <a:latin typeface="Calibri" panose="020F0502020204030204" pitchFamily="34" charset="0"/>
                <a:cs typeface="Calibri" panose="020F0502020204030204" pitchFamily="34" charset="0"/>
              </a:rPr>
              <a:t>ee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igh</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oa</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oo</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ar</a:t>
            </a:r>
            <a:r>
              <a:rPr lang="en-GB" sz="3200" dirty="0">
                <a:latin typeface="Calibri" panose="020F0502020204030204" pitchFamily="34" charset="0"/>
                <a:cs typeface="Calibri" panose="020F0502020204030204" pitchFamily="34" charset="0"/>
              </a:rPr>
              <a:t>, or, </a:t>
            </a:r>
            <a:r>
              <a:rPr lang="en-GB" sz="3200" dirty="0" err="1">
                <a:latin typeface="Calibri" panose="020F0502020204030204" pitchFamily="34" charset="0"/>
                <a:cs typeface="Calibri" panose="020F0502020204030204" pitchFamily="34" charset="0"/>
              </a:rPr>
              <a:t>ur</a:t>
            </a:r>
            <a:r>
              <a:rPr lang="en-GB" sz="3200" dirty="0">
                <a:latin typeface="Calibri" panose="020F0502020204030204" pitchFamily="34" charset="0"/>
                <a:cs typeface="Calibri" panose="020F0502020204030204" pitchFamily="34" charset="0"/>
              </a:rPr>
              <a:t>, ow, oi, ear, air, </a:t>
            </a:r>
            <a:r>
              <a:rPr lang="en-GB" sz="3200" dirty="0" err="1">
                <a:latin typeface="Calibri" panose="020F0502020204030204" pitchFamily="34" charset="0"/>
                <a:cs typeface="Calibri" panose="020F0502020204030204" pitchFamily="34" charset="0"/>
              </a:rPr>
              <a:t>ure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er</a:t>
            </a:r>
            <a:endParaRPr lang="en-GB" sz="3200" dirty="0">
              <a:latin typeface="Calibri" panose="020F0502020204030204" pitchFamily="34" charset="0"/>
              <a:cs typeface="Calibri" panose="020F0502020204030204" pitchFamily="34" charset="0"/>
            </a:endParaRPr>
          </a:p>
          <a:p>
            <a:endParaRPr lang="en-GB" dirty="0">
              <a:latin typeface="Comic Sans MS" pitchFamily="66" charset="0"/>
            </a:endParaRPr>
          </a:p>
        </p:txBody>
      </p:sp>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1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dirty="0">
                <a:latin typeface="SassoonPrimaryInfant" pitchFamily="2" charset="0"/>
              </a:rPr>
              <a:t>Phase 4 - Reception</a:t>
            </a:r>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GB" sz="3200" dirty="0">
                <a:latin typeface="Calibri" panose="020F0502020204030204" pitchFamily="34" charset="0"/>
                <a:cs typeface="Calibri" panose="020F0502020204030204" pitchFamily="34" charset="0"/>
              </a:rPr>
              <a:t>No new phonemes or graphemes</a:t>
            </a:r>
          </a:p>
          <a:p>
            <a:r>
              <a:rPr lang="en-GB" sz="3200" dirty="0">
                <a:latin typeface="Calibri" panose="020F0502020204030204" pitchFamily="34" charset="0"/>
                <a:cs typeface="Calibri" panose="020F0502020204030204" pitchFamily="34" charset="0"/>
              </a:rPr>
              <a:t>This phase consolidates what the children have learnt in the previous phases.</a:t>
            </a:r>
          </a:p>
        </p:txBody>
      </p:sp>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047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dirty="0">
                <a:latin typeface="Calibri" panose="020F0502020204030204" pitchFamily="34" charset="0"/>
                <a:cs typeface="Calibri" panose="020F0502020204030204" pitchFamily="34" charset="0"/>
              </a:rPr>
              <a:t>Phase 5 – Year 1</a:t>
            </a:r>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GB" sz="2800" dirty="0">
                <a:latin typeface="Calibri" panose="020F0502020204030204" pitchFamily="34" charset="0"/>
                <a:cs typeface="Calibri" panose="020F0502020204030204" pitchFamily="34" charset="0"/>
              </a:rPr>
              <a:t>Children will be taught new graphemes and alternative pronunciations for these graphemes.</a:t>
            </a:r>
          </a:p>
          <a:p>
            <a:r>
              <a:rPr lang="en-GB" sz="2800" b="1" dirty="0">
                <a:latin typeface="Calibri" panose="020F0502020204030204" pitchFamily="34" charset="0"/>
                <a:cs typeface="Calibri" panose="020F0502020204030204" pitchFamily="34" charset="0"/>
              </a:rPr>
              <a:t>Vowel digraphs: </a:t>
            </a:r>
            <a:r>
              <a:rPr lang="en-GB" sz="2800" dirty="0" err="1">
                <a:latin typeface="Calibri" panose="020F0502020204030204" pitchFamily="34" charset="0"/>
                <a:cs typeface="Calibri" panose="020F0502020204030204" pitchFamily="34" charset="0"/>
              </a:rPr>
              <a:t>wh</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ph</a:t>
            </a:r>
            <a:r>
              <a:rPr lang="en-GB" sz="2800" dirty="0">
                <a:latin typeface="Calibri" panose="020F0502020204030204" pitchFamily="34" charset="0"/>
                <a:cs typeface="Calibri" panose="020F0502020204030204" pitchFamily="34" charset="0"/>
              </a:rPr>
              <a:t>, ay, </a:t>
            </a:r>
            <a:r>
              <a:rPr lang="en-GB" sz="2800" dirty="0" err="1">
                <a:latin typeface="Calibri" panose="020F0502020204030204" pitchFamily="34" charset="0"/>
                <a:cs typeface="Calibri" panose="020F0502020204030204" pitchFamily="34" charset="0"/>
              </a:rPr>
              <a:t>ou</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ea</a:t>
            </a:r>
            <a:r>
              <a:rPr lang="en-GB" sz="2800" dirty="0">
                <a:latin typeface="Calibri" panose="020F0502020204030204" pitchFamily="34" charset="0"/>
                <a:cs typeface="Calibri" panose="020F0502020204030204" pitchFamily="34" charset="0"/>
              </a:rPr>
              <a:t>, oy, </a:t>
            </a:r>
            <a:r>
              <a:rPr lang="en-GB" sz="2800" dirty="0" err="1">
                <a:latin typeface="Calibri" panose="020F0502020204030204" pitchFamily="34" charset="0"/>
                <a:cs typeface="Calibri" panose="020F0502020204030204" pitchFamily="34" charset="0"/>
              </a:rPr>
              <a:t>ir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ue</a:t>
            </a:r>
            <a:r>
              <a:rPr lang="en-GB" sz="2800" dirty="0">
                <a:latin typeface="Calibri" panose="020F0502020204030204" pitchFamily="34" charset="0"/>
                <a:cs typeface="Calibri" panose="020F0502020204030204" pitchFamily="34" charset="0"/>
              </a:rPr>
              <a:t>, aw, </a:t>
            </a:r>
            <a:r>
              <a:rPr lang="en-GB" sz="2800" dirty="0" err="1">
                <a:latin typeface="Calibri" panose="020F0502020204030204" pitchFamily="34" charset="0"/>
                <a:cs typeface="Calibri" panose="020F0502020204030204" pitchFamily="34" charset="0"/>
              </a:rPr>
              <a:t>ew</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oe</a:t>
            </a:r>
            <a:r>
              <a:rPr lang="en-GB" sz="2800" dirty="0">
                <a:latin typeface="Calibri" panose="020F0502020204030204" pitchFamily="34" charset="0"/>
                <a:cs typeface="Calibri" panose="020F0502020204030204" pitchFamily="34" charset="0"/>
              </a:rPr>
              <a:t>, au</a:t>
            </a:r>
          </a:p>
          <a:p>
            <a:r>
              <a:rPr lang="en-GB" sz="2800" b="1" dirty="0">
                <a:latin typeface="Calibri" panose="020F0502020204030204" pitchFamily="34" charset="0"/>
                <a:cs typeface="Calibri" panose="020F0502020204030204" pitchFamily="34" charset="0"/>
              </a:rPr>
              <a:t>Split digraphs: </a:t>
            </a:r>
            <a:r>
              <a:rPr lang="en-GB" sz="2800" dirty="0" err="1">
                <a:latin typeface="Calibri" panose="020F0502020204030204" pitchFamily="34" charset="0"/>
                <a:cs typeface="Calibri" panose="020F0502020204030204" pitchFamily="34" charset="0"/>
              </a:rPr>
              <a:t>a_e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e_e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i_e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o_e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u_e</a:t>
            </a:r>
            <a:endParaRPr lang="en-GB" dirty="0">
              <a:latin typeface="Calibri" panose="020F0502020204030204" pitchFamily="34" charset="0"/>
              <a:cs typeface="Calibri" panose="020F0502020204030204" pitchFamily="34" charset="0"/>
            </a:endParaRPr>
          </a:p>
        </p:txBody>
      </p:sp>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1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GB" b="1" dirty="0">
                <a:latin typeface="Calibri" panose="020F0502020204030204" pitchFamily="34" charset="0"/>
                <a:cs typeface="Calibri" panose="020F0502020204030204" pitchFamily="34" charset="0"/>
              </a:rPr>
              <a:t>Phase 6 – Year 2</a:t>
            </a:r>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04860" y="1039140"/>
            <a:ext cx="4755762" cy="4603900"/>
          </a:xfrm>
        </p:spPr>
        <p:txBody>
          <a:bodyPr anchor="ctr">
            <a:normAutofit fontScale="85000" lnSpcReduction="10000"/>
          </a:bodyPr>
          <a:lstStyle/>
          <a:p>
            <a:r>
              <a:rPr lang="en-GB" sz="3200" dirty="0">
                <a:latin typeface="Calibri" panose="020F0502020204030204" pitchFamily="34" charset="0"/>
                <a:cs typeface="Calibri" panose="020F0502020204030204" pitchFamily="34" charset="0"/>
              </a:rPr>
              <a:t>The focus is on learning spelling rules for suffixes as well as other spelling patterns and rules.</a:t>
            </a:r>
          </a:p>
          <a:p>
            <a:pPr marL="0" indent="0">
              <a:buNone/>
            </a:pPr>
            <a:endParaRPr lang="en-GB" sz="3200" dirty="0">
              <a:latin typeface="SassoonPrimaryInfant" pitchFamily="2" charset="0"/>
            </a:endParaRPr>
          </a:p>
          <a:p>
            <a:pPr>
              <a:buNone/>
            </a:pPr>
            <a:r>
              <a:rPr lang="en-GB" sz="3200" b="1" dirty="0">
                <a:latin typeface="SassoonPrimaryInfant" pitchFamily="2" charset="0"/>
              </a:rPr>
              <a:t>-s   	   -es 	    -</a:t>
            </a:r>
            <a:r>
              <a:rPr lang="en-GB" sz="3200" b="1" dirty="0" err="1">
                <a:latin typeface="SassoonPrimaryInfant" pitchFamily="2" charset="0"/>
              </a:rPr>
              <a:t>ing</a:t>
            </a:r>
            <a:r>
              <a:rPr lang="en-GB" sz="3200" b="1" dirty="0">
                <a:latin typeface="SassoonPrimaryInfant" pitchFamily="2" charset="0"/>
              </a:rPr>
              <a:t>       -ed</a:t>
            </a:r>
            <a:endParaRPr lang="en-GB" sz="3200" dirty="0">
              <a:latin typeface="SassoonPrimaryInfant" pitchFamily="2" charset="0"/>
            </a:endParaRPr>
          </a:p>
          <a:p>
            <a:pPr>
              <a:buNone/>
            </a:pPr>
            <a:r>
              <a:rPr lang="en-GB" sz="3200" b="1" dirty="0">
                <a:latin typeface="SassoonPrimaryInfant" pitchFamily="2" charset="0"/>
              </a:rPr>
              <a:t>-</a:t>
            </a:r>
            <a:r>
              <a:rPr lang="en-GB" sz="3200" b="1" dirty="0" err="1">
                <a:latin typeface="SassoonPrimaryInfant" pitchFamily="2" charset="0"/>
              </a:rPr>
              <a:t>er</a:t>
            </a:r>
            <a:r>
              <a:rPr lang="en-GB" sz="3200" b="1" dirty="0">
                <a:latin typeface="SassoonPrimaryInfant" pitchFamily="2" charset="0"/>
              </a:rPr>
              <a:t>     	-</a:t>
            </a:r>
            <a:r>
              <a:rPr lang="en-GB" sz="3200" b="1" dirty="0" err="1">
                <a:latin typeface="SassoonPrimaryInfant" pitchFamily="2" charset="0"/>
              </a:rPr>
              <a:t>est</a:t>
            </a:r>
            <a:r>
              <a:rPr lang="en-GB" sz="3200" b="1" dirty="0">
                <a:latin typeface="SassoonPrimaryInfant" pitchFamily="2" charset="0"/>
              </a:rPr>
              <a:t> 	-y 	        -</a:t>
            </a:r>
            <a:r>
              <a:rPr lang="en-GB" sz="3200" b="1" dirty="0" err="1">
                <a:latin typeface="SassoonPrimaryInfant" pitchFamily="2" charset="0"/>
              </a:rPr>
              <a:t>en</a:t>
            </a:r>
            <a:endParaRPr lang="en-GB" sz="3200" dirty="0">
              <a:latin typeface="SassoonPrimaryInfant" pitchFamily="2" charset="0"/>
            </a:endParaRPr>
          </a:p>
          <a:p>
            <a:pPr>
              <a:buNone/>
            </a:pPr>
            <a:r>
              <a:rPr lang="en-GB" sz="3200" b="1" dirty="0">
                <a:latin typeface="SassoonPrimaryInfant" pitchFamily="2" charset="0"/>
              </a:rPr>
              <a:t>-</a:t>
            </a:r>
            <a:r>
              <a:rPr lang="en-GB" sz="3200" b="1" dirty="0" err="1">
                <a:latin typeface="SassoonPrimaryInfant" pitchFamily="2" charset="0"/>
              </a:rPr>
              <a:t>ful</a:t>
            </a:r>
            <a:r>
              <a:rPr lang="en-GB" sz="3200" b="1" dirty="0">
                <a:latin typeface="SassoonPrimaryInfant" pitchFamily="2" charset="0"/>
              </a:rPr>
              <a:t>      -</a:t>
            </a:r>
            <a:r>
              <a:rPr lang="en-GB" sz="3200" b="1" dirty="0" err="1">
                <a:latin typeface="SassoonPrimaryInfant" pitchFamily="2" charset="0"/>
              </a:rPr>
              <a:t>ly</a:t>
            </a:r>
            <a:r>
              <a:rPr lang="en-GB" sz="3200" b="1" dirty="0">
                <a:latin typeface="SassoonPrimaryInfant" pitchFamily="2" charset="0"/>
              </a:rPr>
              <a:t> 	   -</a:t>
            </a:r>
            <a:r>
              <a:rPr lang="en-GB" sz="3200" b="1" dirty="0" err="1">
                <a:latin typeface="SassoonPrimaryInfant" pitchFamily="2" charset="0"/>
              </a:rPr>
              <a:t>ment</a:t>
            </a:r>
            <a:r>
              <a:rPr lang="en-GB" sz="3200" b="1" dirty="0">
                <a:latin typeface="SassoonPrimaryInfant" pitchFamily="2" charset="0"/>
              </a:rPr>
              <a:t> 	-ness</a:t>
            </a:r>
            <a:endParaRPr lang="en-GB" sz="3200" dirty="0">
              <a:latin typeface="SassoonPrimaryInfant" pitchFamily="2" charset="0"/>
            </a:endParaRPr>
          </a:p>
          <a:p>
            <a:endParaRPr lang="en-GB" dirty="0">
              <a:latin typeface="Comic Sans MS" pitchFamily="66" charset="0"/>
            </a:endParaRPr>
          </a:p>
        </p:txBody>
      </p:sp>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843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GB" b="1">
                <a:latin typeface="Sassoon Infant Rg" pitchFamily="50" charset="0"/>
                <a:ea typeface="Sassoon Infant Rg" pitchFamily="50" charset="0"/>
              </a:rPr>
              <a:t>Articulation of Sounds</a:t>
            </a:r>
            <a:endParaRPr lang="en-GB" b="1" dirty="0">
              <a:latin typeface="Sassoon Infant Rg" pitchFamily="50" charset="0"/>
              <a:ea typeface="Sassoon Infant Rg" pitchFamily="50" charset="0"/>
            </a:endParaRPr>
          </a:p>
        </p:txBody>
      </p:sp>
      <p:pic>
        <p:nvPicPr>
          <p:cNvPr id="4" name="Online Media 3" title="Articulation of Phonemes">
            <a:hlinkClick r:id="" action="ppaction://media"/>
            <a:extLst>
              <a:ext uri="{FF2B5EF4-FFF2-40B4-BE49-F238E27FC236}">
                <a16:creationId xmlns:a16="http://schemas.microsoft.com/office/drawing/2014/main" xmlns="" id="{3725F77D-1C58-4F72-9AAD-3718602E4FAF}"/>
              </a:ext>
            </a:extLst>
          </p:cNvPr>
          <p:cNvPicPr>
            <a:picLocks noRot="1" noChangeAspect="1"/>
          </p:cNvPicPr>
          <p:nvPr>
            <a:videoFile r:link="rId1"/>
          </p:nvPr>
        </p:nvPicPr>
        <p:blipFill>
          <a:blip r:embed="rId4"/>
          <a:stretch>
            <a:fillRect/>
          </a:stretch>
        </p:blipFill>
        <p:spPr>
          <a:xfrm>
            <a:off x="508000" y="1412776"/>
            <a:ext cx="6624736" cy="4968552"/>
          </a:xfrm>
          <a:prstGeom prst="rect">
            <a:avLst/>
          </a:prstGeom>
          <a:ln w="88900" cap="sq" cmpd="thickThin">
            <a:solidFill>
              <a:srgbClr val="000000"/>
            </a:solidFill>
            <a:prstDash val="solid"/>
            <a:miter lim="800000"/>
          </a:ln>
          <a:effectLst>
            <a:innerShdw blurRad="76200">
              <a:srgbClr val="000000"/>
            </a:innerShdw>
          </a:effectLst>
        </p:spPr>
      </p:pic>
      <p:sp>
        <p:nvSpPr>
          <p:cNvPr id="3" name="Content Placeholder 2"/>
          <p:cNvSpPr>
            <a:spLocks noGrp="1"/>
          </p:cNvSpPr>
          <p:nvPr>
            <p:ph idx="1"/>
          </p:nvPr>
        </p:nvSpPr>
        <p:spPr>
          <a:xfrm>
            <a:off x="4812029" y="2160589"/>
            <a:ext cx="2195389" cy="3880773"/>
          </a:xfrm>
        </p:spPr>
        <p:txBody>
          <a:bodyPr>
            <a:normAutofit/>
          </a:bodyPr>
          <a:lstStyle/>
          <a:p>
            <a:pPr>
              <a:buNone/>
            </a:pPr>
            <a:endParaRPr lang="en-GB" sz="1300">
              <a:latin typeface="Sassoon Infant Rg" pitchFamily="50" charset="0"/>
              <a:ea typeface="Sassoon Infant Rg" pitchFamily="50" charset="0"/>
            </a:endParaRPr>
          </a:p>
          <a:p>
            <a:pPr>
              <a:buNone/>
            </a:pPr>
            <a:endParaRPr lang="en-GB" sz="1300">
              <a:latin typeface="Sassoon Infant Rg" pitchFamily="50" charset="0"/>
              <a:ea typeface="Sassoon Infant Rg" pitchFamily="50" charset="0"/>
            </a:endParaRPr>
          </a:p>
          <a:p>
            <a:endParaRPr lang="en-GB" sz="1300">
              <a:latin typeface="Sassoon Infant Rg" pitchFamily="50" charset="0"/>
              <a:ea typeface="Sassoon Infant Rg" pitchFamily="50" charset="0"/>
            </a:endParaRPr>
          </a:p>
          <a:p>
            <a:endParaRPr lang="en-GB" sz="1300">
              <a:latin typeface="Sassoon Infant Rg" pitchFamily="50" charset="0"/>
              <a:ea typeface="Sassoon Infant Rg"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GB" b="1" dirty="0">
                <a:latin typeface="Sassoon Infant Rg" pitchFamily="50" charset="0"/>
                <a:ea typeface="Sassoon Infant Rg" pitchFamily="50" charset="0"/>
              </a:rPr>
              <a:t>Phoneme / Grapheme Correspondence</a:t>
            </a:r>
          </a:p>
        </p:txBody>
      </p:sp>
      <p:sp>
        <p:nvSpPr>
          <p:cNvPr id="3" name="Content Placeholder 2"/>
          <p:cNvSpPr>
            <a:spLocks noGrp="1"/>
          </p:cNvSpPr>
          <p:nvPr>
            <p:ph idx="1"/>
          </p:nvPr>
        </p:nvSpPr>
        <p:spPr>
          <a:xfrm>
            <a:off x="508000" y="2160590"/>
            <a:ext cx="3915323" cy="3701270"/>
          </a:xfrm>
        </p:spPr>
        <p:txBody>
          <a:bodyPr>
            <a:normAutofit/>
          </a:bodyPr>
          <a:lstStyle/>
          <a:p>
            <a:r>
              <a:rPr lang="en-GB" sz="2800" dirty="0">
                <a:latin typeface="Calibri" panose="020F0502020204030204" pitchFamily="34" charset="0"/>
                <a:ea typeface="Sassoon Infant Rg" pitchFamily="50" charset="0"/>
                <a:cs typeface="Calibri" panose="020F0502020204030204" pitchFamily="34" charset="0"/>
              </a:rPr>
              <a:t>Hear it, say it</a:t>
            </a:r>
          </a:p>
          <a:p>
            <a:r>
              <a:rPr lang="en-GB" sz="2800" dirty="0">
                <a:latin typeface="Calibri" panose="020F0502020204030204" pitchFamily="34" charset="0"/>
                <a:ea typeface="Sassoon Infant Rg" pitchFamily="50" charset="0"/>
                <a:cs typeface="Calibri" panose="020F0502020204030204" pitchFamily="34" charset="0"/>
              </a:rPr>
              <a:t>See it, say it</a:t>
            </a:r>
          </a:p>
          <a:p>
            <a:r>
              <a:rPr lang="en-GB" sz="2800" dirty="0">
                <a:latin typeface="Calibri" panose="020F0502020204030204" pitchFamily="34" charset="0"/>
                <a:ea typeface="Sassoon Infant Rg" pitchFamily="50" charset="0"/>
                <a:cs typeface="Calibri" panose="020F0502020204030204" pitchFamily="34" charset="0"/>
              </a:rPr>
              <a:t>Say it and write it</a:t>
            </a:r>
          </a:p>
          <a:p>
            <a:pPr>
              <a:buNone/>
            </a:pPr>
            <a:endParaRPr lang="en-GB" dirty="0">
              <a:latin typeface="Sassoon Infant Rg" pitchFamily="50" charset="0"/>
              <a:ea typeface="Sassoon Infant Rg" pitchFamily="50" charset="0"/>
            </a:endParaRPr>
          </a:p>
          <a:p>
            <a:pPr>
              <a:buNone/>
            </a:pPr>
            <a:endParaRPr lang="en-GB" dirty="0">
              <a:latin typeface="Sassoon Infant Rg" pitchFamily="50" charset="0"/>
              <a:ea typeface="Sassoon Infant Rg" pitchFamily="50" charset="0"/>
            </a:endParaRPr>
          </a:p>
          <a:p>
            <a:endParaRPr lang="en-GB" dirty="0">
              <a:latin typeface="Sassoon Infant Rg" pitchFamily="50" charset="0"/>
              <a:ea typeface="Sassoon Infant Rg" pitchFamily="50" charset="0"/>
            </a:endParaRPr>
          </a:p>
          <a:p>
            <a:endParaRPr lang="en-GB" dirty="0">
              <a:latin typeface="Sassoon Infant Rg" pitchFamily="50" charset="0"/>
              <a:ea typeface="Sassoon Infant Rg" pitchFamily="50" charset="0"/>
            </a:endParaRPr>
          </a:p>
        </p:txBody>
      </p:sp>
      <p:pic>
        <p:nvPicPr>
          <p:cNvPr id="5" name="Picture 4"/>
          <p:cNvPicPr>
            <a:picLocks noChangeAspect="1"/>
          </p:cNvPicPr>
          <p:nvPr/>
        </p:nvPicPr>
        <p:blipFill>
          <a:blip r:embed="rId3"/>
          <a:stretch>
            <a:fillRect/>
          </a:stretch>
        </p:blipFill>
        <p:spPr>
          <a:xfrm>
            <a:off x="4565562" y="2159000"/>
            <a:ext cx="2359152" cy="3435256"/>
          </a:xfrm>
          <a:prstGeom prst="rect">
            <a:avLst/>
          </a:prstGeom>
        </p:spPr>
      </p:pic>
    </p:spTree>
    <p:extLst>
      <p:ext uri="{BB962C8B-B14F-4D97-AF65-F5344CB8AC3E}">
        <p14:creationId xmlns:p14="http://schemas.microsoft.com/office/powerpoint/2010/main" val="3303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alibri" panose="020F0502020204030204" pitchFamily="34" charset="0"/>
                <a:cs typeface="Calibri" panose="020F0502020204030204" pitchFamily="34" charset="0"/>
              </a:rPr>
              <a:t>Blending</a:t>
            </a:r>
          </a:p>
        </p:txBody>
      </p:sp>
      <p:sp>
        <p:nvSpPr>
          <p:cNvPr id="3" name="Content Placeholder 2"/>
          <p:cNvSpPr>
            <a:spLocks noGrp="1"/>
          </p:cNvSpPr>
          <p:nvPr>
            <p:ph idx="1"/>
          </p:nvPr>
        </p:nvSpPr>
        <p:spPr>
          <a:xfrm>
            <a:off x="179512" y="1412776"/>
            <a:ext cx="8784976" cy="5061176"/>
          </a:xfrm>
        </p:spPr>
        <p:txBody>
          <a:bodyPr>
            <a:noAutofit/>
          </a:bodyPr>
          <a:lstStyle/>
          <a:p>
            <a:pPr algn="ctr">
              <a:buNone/>
            </a:pPr>
            <a:r>
              <a:rPr lang="en-GB" sz="3600" dirty="0">
                <a:latin typeface="Calibri" panose="020F0502020204030204" pitchFamily="34" charset="0"/>
                <a:cs typeface="Calibri" panose="020F0502020204030204" pitchFamily="34" charset="0"/>
              </a:rPr>
              <a:t>Building words from phonemes to read.</a:t>
            </a:r>
          </a:p>
          <a:p>
            <a:pPr algn="ctr">
              <a:buNone/>
            </a:pPr>
            <a:r>
              <a:rPr lang="en-GB" sz="10800" dirty="0">
                <a:latin typeface="Calibri" panose="020F0502020204030204" pitchFamily="34" charset="0"/>
                <a:cs typeface="Calibri" panose="020F0502020204030204" pitchFamily="34" charset="0"/>
              </a:rPr>
              <a:t>c  a  t</a:t>
            </a:r>
          </a:p>
          <a:p>
            <a:pPr algn="ctr">
              <a:buNone/>
            </a:pPr>
            <a:r>
              <a:rPr lang="en-GB" sz="10800" dirty="0">
                <a:latin typeface="Calibri" panose="020F0502020204030204" pitchFamily="34" charset="0"/>
                <a:cs typeface="Calibri" panose="020F0502020204030204" pitchFamily="34" charset="0"/>
              </a:rPr>
              <a:t>cat</a:t>
            </a:r>
          </a:p>
          <a:p>
            <a:pPr algn="ctr">
              <a:buNone/>
            </a:pPr>
            <a:endParaRPr lang="en-GB" sz="10800" dirty="0">
              <a:latin typeface="Calibri" panose="020F0502020204030204" pitchFamily="34" charset="0"/>
              <a:cs typeface="Calibri" panose="020F0502020204030204" pitchFamily="34" charset="0"/>
            </a:endParaRPr>
          </a:p>
          <a:p>
            <a:pPr>
              <a:buNone/>
            </a:pPr>
            <a:endParaRPr lang="en-GB" sz="7200" dirty="0">
              <a:latin typeface="Comic Sans MS" pitchFamily="66" charset="0"/>
            </a:endParaRPr>
          </a:p>
        </p:txBody>
      </p:sp>
      <p:sp>
        <p:nvSpPr>
          <p:cNvPr id="4" name="Oval 3"/>
          <p:cNvSpPr/>
          <p:nvPr/>
        </p:nvSpPr>
        <p:spPr>
          <a:xfrm>
            <a:off x="3275856" y="37993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572000" y="37993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724128" y="37993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33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close up of a mans face&#10;&#10;Description automatically generated">
            <a:extLst>
              <a:ext uri="{FF2B5EF4-FFF2-40B4-BE49-F238E27FC236}">
                <a16:creationId xmlns:a16="http://schemas.microsoft.com/office/drawing/2014/main" xmlns="" id="{378AC2B0-21B1-469E-A620-5EDA73A6C6A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928" t="10560" r="9037" b="3794"/>
          <a:stretch/>
        </p:blipFill>
        <p:spPr>
          <a:xfrm>
            <a:off x="405272" y="-15143"/>
            <a:ext cx="4177700" cy="2825839"/>
          </a:xfrm>
          <a:prstGeom prst="rect">
            <a:avLst/>
          </a:prstGeom>
        </p:spPr>
      </p:pic>
      <p:sp>
        <p:nvSpPr>
          <p:cNvPr id="7" name="Thought Bubble: Cloud 6">
            <a:extLst>
              <a:ext uri="{FF2B5EF4-FFF2-40B4-BE49-F238E27FC236}">
                <a16:creationId xmlns:a16="http://schemas.microsoft.com/office/drawing/2014/main" xmlns="" id="{904D2180-CEDC-4343-AAA9-0121FD76909F}"/>
              </a:ext>
            </a:extLst>
          </p:cNvPr>
          <p:cNvSpPr/>
          <p:nvPr/>
        </p:nvSpPr>
        <p:spPr>
          <a:xfrm>
            <a:off x="-71828" y="2833077"/>
            <a:ext cx="4398734" cy="3572219"/>
          </a:xfrm>
          <a:prstGeom prst="cloudCallout">
            <a:avLst>
              <a:gd name="adj1" fmla="val -38268"/>
              <a:gd name="adj2" fmla="val 57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50000"/>
                  </a:schemeClr>
                </a:solidFill>
              </a:rPr>
              <a:t>Think about yourself reading.  What skills do you need, what do you need to know</a:t>
            </a:r>
            <a:r>
              <a:rPr lang="en-GB" sz="2800" b="1" dirty="0">
                <a:solidFill>
                  <a:schemeClr val="accent1">
                    <a:lumMod val="50000"/>
                  </a:schemeClr>
                </a:solidFill>
              </a:rPr>
              <a:t>?</a:t>
            </a:r>
          </a:p>
        </p:txBody>
      </p:sp>
      <p:pic>
        <p:nvPicPr>
          <p:cNvPr id="22" name="Picture 21" descr="A hand holding a black object&#10;&#10;Description automatically generated">
            <a:extLst>
              <a:ext uri="{FF2B5EF4-FFF2-40B4-BE49-F238E27FC236}">
                <a16:creationId xmlns:a16="http://schemas.microsoft.com/office/drawing/2014/main" xmlns="" id="{761BB2EC-FB39-4F54-BAFE-48E9A7849524}"/>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3250" r="34250" b="28148"/>
          <a:stretch/>
        </p:blipFill>
        <p:spPr>
          <a:xfrm>
            <a:off x="4680588" y="41305"/>
            <a:ext cx="2246819" cy="2825839"/>
          </a:xfrm>
          <a:prstGeom prst="rect">
            <a:avLst/>
          </a:prstGeom>
        </p:spPr>
      </p:pic>
      <p:pic>
        <p:nvPicPr>
          <p:cNvPr id="24" name="Picture 23" descr="A close up of a map&#10;&#10;Description automatically generated">
            <a:extLst>
              <a:ext uri="{FF2B5EF4-FFF2-40B4-BE49-F238E27FC236}">
                <a16:creationId xmlns:a16="http://schemas.microsoft.com/office/drawing/2014/main" xmlns="" id="{D9904E7A-AEA6-4513-B7FE-74D8FED8814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235182" y="2691905"/>
            <a:ext cx="2241445" cy="1780633"/>
          </a:xfrm>
          <a:prstGeom prst="rect">
            <a:avLst/>
          </a:prstGeom>
        </p:spPr>
      </p:pic>
      <p:pic>
        <p:nvPicPr>
          <p:cNvPr id="27" name="Picture 26" descr="A close up of a sign&#10;&#10;Description automatically generated">
            <a:extLst>
              <a:ext uri="{FF2B5EF4-FFF2-40B4-BE49-F238E27FC236}">
                <a16:creationId xmlns:a16="http://schemas.microsoft.com/office/drawing/2014/main" xmlns="" id="{35F429D4-3920-4937-9FC1-9F1E678F9D8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7067768" y="332656"/>
            <a:ext cx="2015386" cy="1780634"/>
          </a:xfrm>
          <a:prstGeom prst="rect">
            <a:avLst/>
          </a:prstGeom>
        </p:spPr>
      </p:pic>
      <p:sp>
        <p:nvSpPr>
          <p:cNvPr id="28" name="TextBox 27">
            <a:extLst>
              <a:ext uri="{FF2B5EF4-FFF2-40B4-BE49-F238E27FC236}">
                <a16:creationId xmlns:a16="http://schemas.microsoft.com/office/drawing/2014/main" xmlns="" id="{17C8395F-762D-4E23-99D4-F9771316169C}"/>
              </a:ext>
            </a:extLst>
          </p:cNvPr>
          <p:cNvSpPr txBox="1"/>
          <p:nvPr/>
        </p:nvSpPr>
        <p:spPr>
          <a:xfrm>
            <a:off x="6919199" y="7038856"/>
            <a:ext cx="2239548" cy="369332"/>
          </a:xfrm>
          <a:prstGeom prst="rect">
            <a:avLst/>
          </a:prstGeom>
          <a:noFill/>
        </p:spPr>
        <p:txBody>
          <a:bodyPr wrap="square" rtlCol="0">
            <a:spAutoFit/>
          </a:bodyPr>
          <a:lstStyle/>
          <a:p>
            <a:r>
              <a:rPr lang="en-GB" sz="900">
                <a:hlinkClick r:id="rId10" tooltip="https://en.wikipedia.org/wiki/File:UK_traffic_sign_602.svg"/>
              </a:rPr>
              <a:t>This Photo</a:t>
            </a:r>
            <a:r>
              <a:rPr lang="en-GB" sz="900"/>
              <a:t> by Unknown Author is licensed under </a:t>
            </a:r>
            <a:r>
              <a:rPr lang="en-GB" sz="900">
                <a:hlinkClick r:id="rId11" tooltip="https://creativecommons.org/licenses/by-sa/3.0/"/>
              </a:rPr>
              <a:t>CC BY-SA</a:t>
            </a:r>
            <a:endParaRPr lang="en-GB" sz="900"/>
          </a:p>
        </p:txBody>
      </p:sp>
      <p:pic>
        <p:nvPicPr>
          <p:cNvPr id="30" name="Picture 29" descr="A picture containing food, fruit&#10;&#10;Description automatically generated">
            <a:extLst>
              <a:ext uri="{FF2B5EF4-FFF2-40B4-BE49-F238E27FC236}">
                <a16:creationId xmlns:a16="http://schemas.microsoft.com/office/drawing/2014/main" xmlns="" id="{07CD8876-8BFB-4C53-BD76-54E5D446BF59}"/>
              </a:ext>
            </a:extLst>
          </p:cNvPr>
          <p:cNvPicPr>
            <a:picLocks noChangeAspect="1"/>
          </p:cNvPicPr>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rcRect l="12866" t="28363"/>
          <a:stretch/>
        </p:blipFill>
        <p:spPr>
          <a:xfrm>
            <a:off x="4325379" y="4577816"/>
            <a:ext cx="4398735" cy="2176675"/>
          </a:xfrm>
          <a:prstGeom prst="rect">
            <a:avLst/>
          </a:prstGeom>
        </p:spPr>
      </p:pic>
    </p:spTree>
    <p:extLst>
      <p:ext uri="{BB962C8B-B14F-4D97-AF65-F5344CB8AC3E}">
        <p14:creationId xmlns:p14="http://schemas.microsoft.com/office/powerpoint/2010/main" val="3743435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alibri" panose="020F0502020204030204" pitchFamily="34" charset="0"/>
                <a:cs typeface="Calibri" panose="020F0502020204030204" pitchFamily="34" charset="0"/>
              </a:rPr>
              <a:t>Blending</a:t>
            </a:r>
          </a:p>
        </p:txBody>
      </p:sp>
      <p:sp>
        <p:nvSpPr>
          <p:cNvPr id="3" name="Content Placeholder 2"/>
          <p:cNvSpPr>
            <a:spLocks noGrp="1"/>
          </p:cNvSpPr>
          <p:nvPr>
            <p:ph idx="1"/>
          </p:nvPr>
        </p:nvSpPr>
        <p:spPr>
          <a:xfrm>
            <a:off x="179512" y="1412776"/>
            <a:ext cx="8784976" cy="5061176"/>
          </a:xfrm>
        </p:spPr>
        <p:txBody>
          <a:bodyPr>
            <a:noAutofit/>
          </a:bodyPr>
          <a:lstStyle/>
          <a:p>
            <a:pPr algn="ctr">
              <a:buNone/>
            </a:pPr>
            <a:r>
              <a:rPr lang="en-GB" sz="13000" dirty="0" err="1">
                <a:latin typeface="BrowalliaUPC" panose="020B0604020202020204" pitchFamily="34" charset="-34"/>
                <a:cs typeface="BrowalliaUPC" panose="020B0604020202020204" pitchFamily="34" charset="-34"/>
              </a:rPr>
              <a:t>qu</a:t>
            </a:r>
            <a:r>
              <a:rPr lang="en-GB" sz="13000" dirty="0">
                <a:latin typeface="BrowalliaUPC" panose="020B0604020202020204" pitchFamily="34" charset="-34"/>
                <a:cs typeface="BrowalliaUPC" panose="020B0604020202020204" pitchFamily="34" charset="-34"/>
              </a:rPr>
              <a:t>  </a:t>
            </a:r>
            <a:r>
              <a:rPr lang="en-GB" sz="13000" dirty="0" err="1">
                <a:latin typeface="BrowalliaUPC" panose="020B0604020202020204" pitchFamily="34" charset="-34"/>
                <a:cs typeface="BrowalliaUPC" panose="020B0604020202020204" pitchFamily="34" charset="-34"/>
              </a:rPr>
              <a:t>ee</a:t>
            </a:r>
            <a:r>
              <a:rPr lang="en-GB" sz="13000" dirty="0">
                <a:latin typeface="BrowalliaUPC" panose="020B0604020202020204" pitchFamily="34" charset="-34"/>
                <a:cs typeface="BrowalliaUPC" panose="020B0604020202020204" pitchFamily="34" charset="-34"/>
              </a:rPr>
              <a:t>  n</a:t>
            </a:r>
          </a:p>
          <a:p>
            <a:pPr algn="ctr">
              <a:buNone/>
            </a:pPr>
            <a:r>
              <a:rPr lang="en-GB" sz="13000" dirty="0">
                <a:latin typeface="BrowalliaUPC" panose="020B0604020202020204" pitchFamily="34" charset="-34"/>
                <a:cs typeface="BrowalliaUPC" panose="020B0604020202020204" pitchFamily="34" charset="-34"/>
              </a:rPr>
              <a:t>queen</a:t>
            </a:r>
          </a:p>
          <a:p>
            <a:pPr>
              <a:buNone/>
            </a:pPr>
            <a:endParaRPr lang="en-GB" sz="7200" dirty="0">
              <a:latin typeface="Comic Sans MS" pitchFamily="66" charset="0"/>
            </a:endParaRPr>
          </a:p>
        </p:txBody>
      </p:sp>
      <p:sp>
        <p:nvSpPr>
          <p:cNvPr id="6" name="Oval 5"/>
          <p:cNvSpPr/>
          <p:nvPr/>
        </p:nvSpPr>
        <p:spPr>
          <a:xfrm>
            <a:off x="6372200" y="3100331"/>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95736" y="3221489"/>
            <a:ext cx="15841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83968" y="3221488"/>
            <a:ext cx="15841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58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5400" dirty="0">
                <a:latin typeface="Calibri" panose="020F0502020204030204" pitchFamily="34" charset="0"/>
                <a:cs typeface="Calibri" panose="020F0502020204030204" pitchFamily="34" charset="0"/>
              </a:rPr>
              <a:t>Segmenting</a:t>
            </a:r>
          </a:p>
        </p:txBody>
      </p:sp>
      <p:sp>
        <p:nvSpPr>
          <p:cNvPr id="3" name="Content Placeholder 2"/>
          <p:cNvSpPr>
            <a:spLocks noGrp="1"/>
          </p:cNvSpPr>
          <p:nvPr>
            <p:ph idx="1"/>
          </p:nvPr>
        </p:nvSpPr>
        <p:spPr>
          <a:xfrm>
            <a:off x="359024" y="1375911"/>
            <a:ext cx="8784976" cy="5112568"/>
          </a:xfrm>
        </p:spPr>
        <p:txBody>
          <a:bodyPr>
            <a:noAutofit/>
          </a:bodyPr>
          <a:lstStyle/>
          <a:p>
            <a:r>
              <a:rPr lang="en-GB" sz="3200" dirty="0">
                <a:latin typeface="Calibri" panose="020F0502020204030204" pitchFamily="34" charset="0"/>
                <a:cs typeface="Calibri" panose="020F0502020204030204" pitchFamily="34" charset="0"/>
              </a:rPr>
              <a:t>Breaking down words for spelling.</a:t>
            </a:r>
          </a:p>
          <a:p>
            <a:pPr algn="ctr">
              <a:buNone/>
            </a:pPr>
            <a:r>
              <a:rPr lang="en-GB" sz="10800" dirty="0">
                <a:latin typeface="Calibri" panose="020F0502020204030204" pitchFamily="34" charset="0"/>
                <a:cs typeface="Calibri" panose="020F0502020204030204" pitchFamily="34" charset="0"/>
              </a:rPr>
              <a:t>cat</a:t>
            </a:r>
          </a:p>
          <a:p>
            <a:pPr algn="ctr">
              <a:buNone/>
            </a:pPr>
            <a:r>
              <a:rPr lang="en-GB" sz="10000" dirty="0">
                <a:latin typeface="Calibri" panose="020F0502020204030204" pitchFamily="34" charset="0"/>
                <a:cs typeface="Calibri" panose="020F0502020204030204" pitchFamily="34" charset="0"/>
              </a:rPr>
              <a:t>c  a  t</a:t>
            </a:r>
          </a:p>
          <a:p>
            <a:pPr>
              <a:buNone/>
            </a:pPr>
            <a:endParaRPr lang="en-GB" sz="7200" dirty="0">
              <a:latin typeface="Comic Sans MS" pitchFamily="66" charset="0"/>
            </a:endParaRPr>
          </a:p>
        </p:txBody>
      </p:sp>
      <p:sp>
        <p:nvSpPr>
          <p:cNvPr id="4" name="Oval 3"/>
          <p:cNvSpPr/>
          <p:nvPr/>
        </p:nvSpPr>
        <p:spPr>
          <a:xfrm>
            <a:off x="3491880" y="533807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633392" y="533807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12643" y="532990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043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alibri" panose="020F0502020204030204" pitchFamily="34" charset="0"/>
                <a:cs typeface="Calibri" panose="020F0502020204030204" pitchFamily="34" charset="0"/>
              </a:rPr>
              <a:t>Segmenting</a:t>
            </a:r>
          </a:p>
        </p:txBody>
      </p:sp>
      <p:sp>
        <p:nvSpPr>
          <p:cNvPr id="3" name="Content Placeholder 2"/>
          <p:cNvSpPr>
            <a:spLocks noGrp="1"/>
          </p:cNvSpPr>
          <p:nvPr>
            <p:ph idx="1"/>
          </p:nvPr>
        </p:nvSpPr>
        <p:spPr>
          <a:xfrm>
            <a:off x="179512" y="1412776"/>
            <a:ext cx="8784976" cy="5061176"/>
          </a:xfrm>
        </p:spPr>
        <p:txBody>
          <a:bodyPr>
            <a:noAutofit/>
          </a:bodyPr>
          <a:lstStyle/>
          <a:p>
            <a:pPr algn="ctr">
              <a:buNone/>
            </a:pPr>
            <a:r>
              <a:rPr lang="en-GB" sz="13000" dirty="0">
                <a:latin typeface="Calibri" panose="020F0502020204030204" pitchFamily="34" charset="0"/>
                <a:cs typeface="Calibri" panose="020F0502020204030204" pitchFamily="34" charset="0"/>
              </a:rPr>
              <a:t>queen</a:t>
            </a:r>
          </a:p>
          <a:p>
            <a:pPr algn="ctr">
              <a:buNone/>
            </a:pPr>
            <a:r>
              <a:rPr lang="en-GB" sz="13000" dirty="0" err="1">
                <a:latin typeface="Calibri" panose="020F0502020204030204" pitchFamily="34" charset="0"/>
                <a:cs typeface="Calibri" panose="020F0502020204030204" pitchFamily="34" charset="0"/>
              </a:rPr>
              <a:t>qu</a:t>
            </a:r>
            <a:r>
              <a:rPr lang="en-GB" sz="13000" dirty="0">
                <a:latin typeface="Calibri" panose="020F0502020204030204" pitchFamily="34" charset="0"/>
                <a:cs typeface="Calibri" panose="020F0502020204030204" pitchFamily="34" charset="0"/>
              </a:rPr>
              <a:t>  </a:t>
            </a:r>
            <a:r>
              <a:rPr lang="en-GB" sz="13000" dirty="0" err="1">
                <a:latin typeface="Calibri" panose="020F0502020204030204" pitchFamily="34" charset="0"/>
                <a:cs typeface="Calibri" panose="020F0502020204030204" pitchFamily="34" charset="0"/>
              </a:rPr>
              <a:t>ee</a:t>
            </a:r>
            <a:r>
              <a:rPr lang="en-GB" sz="13000" dirty="0">
                <a:latin typeface="Calibri" panose="020F0502020204030204" pitchFamily="34" charset="0"/>
                <a:cs typeface="Calibri" panose="020F0502020204030204" pitchFamily="34" charset="0"/>
              </a:rPr>
              <a:t>  n</a:t>
            </a:r>
          </a:p>
          <a:p>
            <a:pPr>
              <a:buNone/>
            </a:pPr>
            <a:endParaRPr lang="en-GB" sz="7200" dirty="0">
              <a:latin typeface="Comic Sans MS" pitchFamily="66" charset="0"/>
            </a:endParaRPr>
          </a:p>
        </p:txBody>
      </p:sp>
      <p:sp>
        <p:nvSpPr>
          <p:cNvPr id="6" name="Oval 5"/>
          <p:cNvSpPr/>
          <p:nvPr/>
        </p:nvSpPr>
        <p:spPr>
          <a:xfrm>
            <a:off x="6876256" y="544522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27984" y="5629164"/>
            <a:ext cx="15841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691680" y="5619009"/>
            <a:ext cx="15841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366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064895" cy="1320800"/>
          </a:xfrm>
        </p:spPr>
        <p:txBody>
          <a:bodyPr>
            <a:noAutofit/>
          </a:bodyPr>
          <a:lstStyle/>
          <a:p>
            <a:pPr algn="ctr"/>
            <a:r>
              <a:rPr lang="en-GB" b="1" dirty="0">
                <a:latin typeface="Calibri" panose="020F0502020204030204" pitchFamily="34" charset="0"/>
                <a:cs typeface="Calibri" panose="020F0502020204030204" pitchFamily="34" charset="0"/>
              </a:rPr>
              <a:t>What does a Phonics lesson look like?</a:t>
            </a:r>
          </a:p>
        </p:txBody>
      </p:sp>
      <p:graphicFrame>
        <p:nvGraphicFramePr>
          <p:cNvPr id="4" name="Table 3"/>
          <p:cNvGraphicFramePr>
            <a:graphicFrameLocks noGrp="1"/>
          </p:cNvGraphicFramePr>
          <p:nvPr>
            <p:extLst>
              <p:ext uri="{D42A27DB-BD31-4B8C-83A1-F6EECF244321}">
                <p14:modId xmlns:p14="http://schemas.microsoft.com/office/powerpoint/2010/main" val="3714978108"/>
              </p:ext>
            </p:extLst>
          </p:nvPr>
        </p:nvGraphicFramePr>
        <p:xfrm>
          <a:off x="467544" y="1916832"/>
          <a:ext cx="8064896" cy="4104731"/>
        </p:xfrm>
        <a:graphic>
          <a:graphicData uri="http://schemas.openxmlformats.org/drawingml/2006/table">
            <a:tbl>
              <a:tblPr/>
              <a:tblGrid>
                <a:gridCol w="2664296">
                  <a:extLst>
                    <a:ext uri="{9D8B030D-6E8A-4147-A177-3AD203B41FA5}">
                      <a16:colId xmlns:a16="http://schemas.microsoft.com/office/drawing/2014/main" xmlns="" val="20000"/>
                    </a:ext>
                  </a:extLst>
                </a:gridCol>
                <a:gridCol w="5400600">
                  <a:extLst>
                    <a:ext uri="{9D8B030D-6E8A-4147-A177-3AD203B41FA5}">
                      <a16:colId xmlns:a16="http://schemas.microsoft.com/office/drawing/2014/main" xmlns="" val="20001"/>
                    </a:ext>
                  </a:extLst>
                </a:gridCol>
              </a:tblGrid>
              <a:tr h="1078902">
                <a:tc>
                  <a:txBody>
                    <a:bodyPr/>
                    <a:lstStyle/>
                    <a:p>
                      <a:pPr>
                        <a:spcBef>
                          <a:spcPts val="300"/>
                        </a:spcBef>
                        <a:spcAft>
                          <a:spcPts val="0"/>
                        </a:spcAft>
                      </a:pPr>
                      <a:r>
                        <a:rPr lang="en-GB" sz="2800" b="1" dirty="0">
                          <a:latin typeface="Calibri" panose="020F0502020204030204" pitchFamily="34" charset="0"/>
                          <a:ea typeface="Calibri"/>
                          <a:cs typeface="Calibri" panose="020F0502020204030204" pitchFamily="34" charset="0"/>
                        </a:rPr>
                        <a:t>Revisit/review</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alibri" panose="020F0502020204030204" pitchFamily="34" charset="0"/>
                          <a:ea typeface="Calibri"/>
                          <a:cs typeface="Calibri" panose="020F0502020204030204" pitchFamily="34" charset="0"/>
                        </a:rPr>
                        <a:t>Flashcards to practice phonemes learnt so 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577282">
                <a:tc>
                  <a:txBody>
                    <a:bodyPr/>
                    <a:lstStyle/>
                    <a:p>
                      <a:pPr>
                        <a:spcBef>
                          <a:spcPts val="300"/>
                        </a:spcBef>
                        <a:spcAft>
                          <a:spcPts val="0"/>
                        </a:spcAft>
                      </a:pPr>
                      <a:r>
                        <a:rPr lang="en-GB" sz="2800" b="1" dirty="0">
                          <a:latin typeface="Calibri" panose="020F0502020204030204" pitchFamily="34" charset="0"/>
                          <a:ea typeface="Calibri"/>
                          <a:cs typeface="Calibri" panose="020F0502020204030204" pitchFamily="34" charset="0"/>
                        </a:rPr>
                        <a:t>Teach </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alibri" panose="020F0502020204030204" pitchFamily="34" charset="0"/>
                          <a:ea typeface="Calibri"/>
                          <a:cs typeface="Calibri" panose="020F0502020204030204" pitchFamily="34" charset="0"/>
                        </a:rPr>
                        <a:t>Teach new phoneme, blending, segmenting,</a:t>
                      </a:r>
                      <a:r>
                        <a:rPr lang="en-GB" sz="2800" baseline="0" dirty="0">
                          <a:latin typeface="Calibri" panose="020F0502020204030204" pitchFamily="34" charset="0"/>
                          <a:ea typeface="Calibri"/>
                          <a:cs typeface="Calibri" panose="020F0502020204030204" pitchFamily="34" charset="0"/>
                        </a:rPr>
                        <a:t> tricky word, </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819244">
                <a:tc>
                  <a:txBody>
                    <a:bodyPr/>
                    <a:lstStyle/>
                    <a:p>
                      <a:pPr>
                        <a:spcBef>
                          <a:spcPts val="300"/>
                        </a:spcBef>
                        <a:spcAft>
                          <a:spcPts val="0"/>
                        </a:spcAft>
                      </a:pPr>
                      <a:r>
                        <a:rPr lang="en-GB" sz="2800" b="1" dirty="0">
                          <a:latin typeface="Calibri" panose="020F0502020204030204" pitchFamily="34" charset="0"/>
                          <a:ea typeface="Calibri"/>
                          <a:cs typeface="Calibri" panose="020F0502020204030204" pitchFamily="34" charset="0"/>
                        </a:rPr>
                        <a:t>Practice </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alibri" panose="020F0502020204030204" pitchFamily="34" charset="0"/>
                          <a:ea typeface="Calibri"/>
                          <a:cs typeface="Calibri" panose="020F0502020204030204" pitchFamily="34" charset="0"/>
                        </a:rPr>
                        <a:t>Games</a:t>
                      </a:r>
                      <a:r>
                        <a:rPr lang="en-GB" sz="2800" baseline="0" dirty="0">
                          <a:latin typeface="Calibri" panose="020F0502020204030204" pitchFamily="34" charset="0"/>
                          <a:ea typeface="Calibri"/>
                          <a:cs typeface="Calibri" panose="020F0502020204030204" pitchFamily="34" charset="0"/>
                        </a:rPr>
                        <a:t> and activities related to the new phoneme.</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318949">
                <a:tc>
                  <a:txBody>
                    <a:bodyPr/>
                    <a:lstStyle/>
                    <a:p>
                      <a:pPr>
                        <a:spcBef>
                          <a:spcPts val="300"/>
                        </a:spcBef>
                        <a:spcAft>
                          <a:spcPts val="0"/>
                        </a:spcAft>
                      </a:pPr>
                      <a:r>
                        <a:rPr lang="en-GB" sz="2800" b="1" dirty="0">
                          <a:latin typeface="Calibri" panose="020F0502020204030204" pitchFamily="34" charset="0"/>
                          <a:ea typeface="Calibri"/>
                          <a:cs typeface="Calibri" panose="020F0502020204030204" pitchFamily="34" charset="0"/>
                        </a:rPr>
                        <a:t>Apply </a:t>
                      </a:r>
                      <a:endParaRPr lang="en-GB" sz="2800" dirty="0">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alibri" panose="020F0502020204030204" pitchFamily="34" charset="0"/>
                          <a:ea typeface="Calibri"/>
                          <a:cs typeface="Calibri" panose="020F0502020204030204" pitchFamily="34" charset="0"/>
                        </a:rPr>
                        <a:t>Read captions/sentences </a:t>
                      </a:r>
                    </a:p>
                    <a:p>
                      <a:pPr>
                        <a:spcBef>
                          <a:spcPts val="300"/>
                        </a:spcBef>
                        <a:spcAft>
                          <a:spcPts val="0"/>
                        </a:spcAft>
                      </a:pPr>
                      <a:r>
                        <a:rPr lang="en-GB" sz="2800" dirty="0">
                          <a:latin typeface="Calibri" panose="020F0502020204030204" pitchFamily="34" charset="0"/>
                          <a:ea typeface="Calibri"/>
                          <a:cs typeface="Calibri" panose="020F0502020204030204" pitchFamily="34" charset="0"/>
                        </a:rPr>
                        <a:t>Apply in independent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2460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7172" y="609600"/>
            <a:ext cx="3617156" cy="1060151"/>
          </a:xfrm>
        </p:spPr>
        <p:txBody>
          <a:bodyPr>
            <a:normAutofit fontScale="90000"/>
          </a:bodyPr>
          <a:lstStyle/>
          <a:p>
            <a:r>
              <a:rPr lang="en-GB" dirty="0">
                <a:latin typeface="SassoonPrimaryInfant" pitchFamily="2" charset="0"/>
              </a:rPr>
              <a:t>What can you do at home?</a:t>
            </a:r>
          </a:p>
        </p:txBody>
      </p:sp>
      <p:sp>
        <p:nvSpPr>
          <p:cNvPr id="4" name="Subtitle 3"/>
          <p:cNvSpPr>
            <a:spLocks noGrp="1"/>
          </p:cNvSpPr>
          <p:nvPr>
            <p:ph idx="1"/>
          </p:nvPr>
        </p:nvSpPr>
        <p:spPr>
          <a:xfrm>
            <a:off x="3907172" y="1669752"/>
            <a:ext cx="4046200" cy="4927600"/>
          </a:xfrm>
        </p:spPr>
        <p:txBody>
          <a:bodyPr>
            <a:normAutofit fontScale="92500"/>
          </a:bodyPr>
          <a:lstStyle/>
          <a:p>
            <a:pPr marL="457200" indent="-457200">
              <a:lnSpc>
                <a:spcPct val="90000"/>
              </a:lnSpc>
              <a:buFont typeface="Arial" panose="020B0604020202020204" pitchFamily="34" charset="0"/>
              <a:buChar char="•"/>
            </a:pPr>
            <a:r>
              <a:rPr lang="en-GB" b="1" dirty="0">
                <a:latin typeface="Calibri" panose="020F0502020204030204" pitchFamily="34" charset="0"/>
                <a:cs typeface="Calibri" panose="020F0502020204030204" pitchFamily="34" charset="0"/>
              </a:rPr>
              <a:t>Talk</a:t>
            </a:r>
            <a:r>
              <a:rPr lang="en-GB" dirty="0">
                <a:latin typeface="Calibri" panose="020F0502020204030204" pitchFamily="34" charset="0"/>
                <a:cs typeface="Calibri" panose="020F0502020204030204" pitchFamily="34" charset="0"/>
              </a:rPr>
              <a:t> to your child as much as possible!</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build their vocabulary</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build their understanding of language</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help children make choices and decisions independently</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help children express emotions and talk about emotions</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help children socially interact</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recall experiences</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problem solve</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take on different roles</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develop empathy</a:t>
            </a:r>
          </a:p>
          <a:p>
            <a:pPr marL="857250" lvl="1" indent="-457200">
              <a:lnSpc>
                <a:spcPct val="9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To express ideas and imagination  </a:t>
            </a:r>
          </a:p>
          <a:p>
            <a:pPr marL="857250" lvl="1" indent="-457200">
              <a:lnSpc>
                <a:spcPct val="90000"/>
              </a:lnSpc>
              <a:buFont typeface="Arial" panose="020B0604020202020204" pitchFamily="34" charset="0"/>
              <a:buChar char="•"/>
            </a:pPr>
            <a:endParaRPr lang="en-GB" sz="1300" dirty="0">
              <a:latin typeface="SassoonPrimaryInfant" pitchFamily="2" charset="0"/>
            </a:endParaRPr>
          </a:p>
        </p:txBody>
      </p:sp>
      <p:pic>
        <p:nvPicPr>
          <p:cNvPr id="5" name="Picture 4" descr="A close up of a building&#10;&#10;Description automatically generated">
            <a:extLst>
              <a:ext uri="{FF2B5EF4-FFF2-40B4-BE49-F238E27FC236}">
                <a16:creationId xmlns:a16="http://schemas.microsoft.com/office/drawing/2014/main" xmlns="" id="{2F1129D0-5323-4353-81C0-B1C2C95C0E7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119" r="32077"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5083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656" y="24943"/>
            <a:ext cx="6768752" cy="1320800"/>
          </a:xfrm>
        </p:spPr>
        <p:txBody>
          <a:bodyPr>
            <a:normAutofit/>
          </a:bodyPr>
          <a:lstStyle/>
          <a:p>
            <a:r>
              <a:rPr lang="en-GB" dirty="0">
                <a:latin typeface="Calibri" panose="020F0502020204030204" pitchFamily="34" charset="0"/>
                <a:cs typeface="Calibri" panose="020F0502020204030204" pitchFamily="34" charset="0"/>
              </a:rPr>
              <a:t>  What can you do at home?</a:t>
            </a:r>
          </a:p>
        </p:txBody>
      </p:sp>
      <p:pic>
        <p:nvPicPr>
          <p:cNvPr id="3" name="Picture 2">
            <a:extLst>
              <a:ext uri="{FF2B5EF4-FFF2-40B4-BE49-F238E27FC236}">
                <a16:creationId xmlns:a16="http://schemas.microsoft.com/office/drawing/2014/main" xmlns="" id="{02B1B3F3-EEB2-47DB-909D-EB53BADEEF74}"/>
              </a:ext>
            </a:extLst>
          </p:cNvPr>
          <p:cNvPicPr>
            <a:picLocks noChangeAspect="1"/>
          </p:cNvPicPr>
          <p:nvPr/>
        </p:nvPicPr>
        <p:blipFill rotWithShape="1">
          <a:blip r:embed="rId3"/>
          <a:srcRect l="37678" t="9091" r="2240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3" name="Isosceles Triangle 52">
            <a:extLst>
              <a:ext uri="{FF2B5EF4-FFF2-40B4-BE49-F238E27FC236}">
                <a16:creationId xmlns:a16="http://schemas.microsoft.com/office/drawing/2014/main" xmlns="" id="{EB6743CF-E74B-4A3C-A785-599069DB8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ubtitle 3"/>
          <p:cNvSpPr>
            <a:spLocks noGrp="1"/>
          </p:cNvSpPr>
          <p:nvPr>
            <p:ph idx="1"/>
          </p:nvPr>
        </p:nvSpPr>
        <p:spPr>
          <a:xfrm>
            <a:off x="2073137" y="908720"/>
            <a:ext cx="6611294" cy="5616624"/>
          </a:xfrm>
        </p:spPr>
        <p:txBody>
          <a:bodyPr>
            <a:normAutofit lnSpcReduction="10000"/>
          </a:bodyPr>
          <a:lstStyle/>
          <a:p>
            <a:pPr marL="0" indent="0">
              <a:lnSpc>
                <a:spcPct val="90000"/>
              </a:lnSpc>
              <a:buNone/>
            </a:pPr>
            <a:r>
              <a:rPr lang="en-GB" sz="1900" b="1" dirty="0">
                <a:solidFill>
                  <a:schemeClr val="accent1">
                    <a:lumMod val="75000"/>
                  </a:schemeClr>
                </a:solidFill>
                <a:latin typeface="Calibri" panose="020F0502020204030204" pitchFamily="34" charset="0"/>
                <a:cs typeface="Calibri" panose="020F0502020204030204" pitchFamily="34" charset="0"/>
              </a:rPr>
              <a:t>Develop a talk-rich environment!</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High quality modelling of language from adults – including using specific language</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Use the correct names for household items, animals, etc. </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Different spaces and places for different kinds of talk</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Take time to explore nature and the outdoors together</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Point out familiar print in the environment, such as when shopping</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Find out the meaning of unknown words</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Sing nursery rhymes and make up own rhymes</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Prioritise Bedtime stories (routines such as </a:t>
            </a:r>
            <a:r>
              <a:rPr lang="en-GB" sz="1700" b="1" dirty="0" err="1">
                <a:latin typeface="Calibri" panose="020F0502020204030204" pitchFamily="34" charset="0"/>
                <a:cs typeface="Calibri" panose="020F0502020204030204" pitchFamily="34" charset="0"/>
              </a:rPr>
              <a:t>Bathtime</a:t>
            </a:r>
            <a:r>
              <a:rPr lang="en-GB" sz="1700" b="1" dirty="0">
                <a:latin typeface="Calibri" panose="020F0502020204030204" pitchFamily="34" charset="0"/>
                <a:cs typeface="Calibri" panose="020F0502020204030204" pitchFamily="34" charset="0"/>
              </a:rPr>
              <a:t> and Bed time story)</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Introduce high-quality texts that bring new vocabulary and language structures.</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Build up a small home library/collections of favourite stories, books and rhymes</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Make homemade books and photograph albums, scrapbooks</a:t>
            </a:r>
          </a:p>
          <a:p>
            <a:pPr marL="857250" lvl="1" indent="-457200">
              <a:lnSpc>
                <a:spcPct val="90000"/>
              </a:lnSpc>
              <a:buFont typeface="Arial" panose="020B0604020202020204" pitchFamily="34" charset="0"/>
              <a:buChar char="•"/>
            </a:pPr>
            <a:r>
              <a:rPr lang="en-GB" sz="1700" b="1" dirty="0">
                <a:latin typeface="Calibri" panose="020F0502020204030204" pitchFamily="34" charset="0"/>
                <a:cs typeface="Calibri" panose="020F0502020204030204" pitchFamily="34" charset="0"/>
              </a:rPr>
              <a:t>Join the local library</a:t>
            </a:r>
          </a:p>
          <a:p>
            <a:pPr marL="857250" lvl="1" indent="-457200">
              <a:lnSpc>
                <a:spcPct val="90000"/>
              </a:lnSpc>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457200" indent="-457200">
              <a:lnSpc>
                <a:spcPct val="90000"/>
              </a:lnSpc>
              <a:buFont typeface="Arial" panose="020B0604020202020204" pitchFamily="34" charset="0"/>
              <a:buChar char="•"/>
            </a:pPr>
            <a:endParaRPr lang="en-GB" sz="1000" dirty="0">
              <a:latin typeface="SassoonPrimaryInfant" pitchFamily="2" charset="0"/>
            </a:endParaRPr>
          </a:p>
          <a:p>
            <a:pPr marL="857250" lvl="1" indent="-457200">
              <a:lnSpc>
                <a:spcPct val="90000"/>
              </a:lnSpc>
              <a:buFont typeface="Arial" panose="020B0604020202020204" pitchFamily="34" charset="0"/>
              <a:buChar char="•"/>
            </a:pPr>
            <a:endParaRPr lang="en-GB" sz="1000" dirty="0">
              <a:latin typeface="SassoonPrimaryInfant" pitchFamily="2" charset="0"/>
            </a:endParaRPr>
          </a:p>
        </p:txBody>
      </p:sp>
    </p:spTree>
    <p:extLst>
      <p:ext uri="{BB962C8B-B14F-4D97-AF65-F5344CB8AC3E}">
        <p14:creationId xmlns:p14="http://schemas.microsoft.com/office/powerpoint/2010/main" val="1237797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833484" y="6491"/>
            <a:ext cx="5145879" cy="1694317"/>
          </a:xfrm>
        </p:spPr>
        <p:txBody>
          <a:bodyPr anchor="ctr">
            <a:normAutofit/>
          </a:bodyPr>
          <a:lstStyle/>
          <a:p>
            <a:r>
              <a:rPr lang="en-GB" dirty="0">
                <a:solidFill>
                  <a:srgbClr val="FFFFFF"/>
                </a:solidFill>
                <a:latin typeface="SassoonPrimaryInfant" pitchFamily="2" charset="0"/>
              </a:rPr>
              <a:t> </a:t>
            </a:r>
            <a:r>
              <a:rPr lang="en-GB" dirty="0">
                <a:solidFill>
                  <a:srgbClr val="FFFFFF"/>
                </a:solidFill>
                <a:latin typeface="Calibri" panose="020F0502020204030204" pitchFamily="34" charset="0"/>
                <a:cs typeface="Calibri" panose="020F0502020204030204" pitchFamily="34" charset="0"/>
              </a:rPr>
              <a:t>What can you do at home?</a:t>
            </a:r>
          </a:p>
        </p:txBody>
      </p:sp>
      <p:pic>
        <p:nvPicPr>
          <p:cNvPr id="7" name="Picture 6" descr="A picture containing person, indoor, holding, man&#10;&#10;Description automatically generated">
            <a:extLst>
              <a:ext uri="{FF2B5EF4-FFF2-40B4-BE49-F238E27FC236}">
                <a16:creationId xmlns:a16="http://schemas.microsoft.com/office/drawing/2014/main" xmlns="" id="{02337A52-BC59-4BD5-AA5F-5124985BD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67938" y="2027159"/>
            <a:ext cx="2892580" cy="2892580"/>
          </a:xfrm>
          <a:prstGeom prst="rect">
            <a:avLst/>
          </a:prstGeom>
        </p:spPr>
      </p:pic>
      <p:sp>
        <p:nvSpPr>
          <p:cNvPr id="4" name="Subtitle 3"/>
          <p:cNvSpPr>
            <a:spLocks noGrp="1"/>
          </p:cNvSpPr>
          <p:nvPr>
            <p:ph idx="1"/>
          </p:nvPr>
        </p:nvSpPr>
        <p:spPr>
          <a:xfrm>
            <a:off x="4902968" y="1537638"/>
            <a:ext cx="3720509" cy="4843689"/>
          </a:xfrm>
        </p:spPr>
        <p:txBody>
          <a:bodyPr anchor="t">
            <a:normAutofit fontScale="92500" lnSpcReduction="10000"/>
          </a:bodyPr>
          <a:lstStyle/>
          <a:p>
            <a:pPr marL="457200" indent="-457200">
              <a:buFont typeface="Arial" panose="020B0604020202020204" pitchFamily="34" charset="0"/>
              <a:buChar char="•"/>
            </a:pPr>
            <a:r>
              <a:rPr lang="en-GB" sz="2000" b="1" dirty="0">
                <a:solidFill>
                  <a:srgbClr val="FFFFFF"/>
                </a:solidFill>
                <a:latin typeface="Calibri" panose="020F0502020204030204" pitchFamily="34" charset="0"/>
                <a:cs typeface="Calibri" panose="020F0502020204030204" pitchFamily="34" charset="0"/>
              </a:rPr>
              <a:t>For children with SEND</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Recapping sounds can aid speech development</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Little and more often</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More repetition</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Emphasis on voice sounds rhyme, action words and repetition</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Multi sensory approach! </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Use hand gestures and facial expression, Makaton signs and symbols</a:t>
            </a:r>
          </a:p>
          <a:p>
            <a:pPr marL="857250" lvl="1" indent="-457200">
              <a:buFont typeface="Arial" panose="020B0604020202020204" pitchFamily="34" charset="0"/>
              <a:buChar char="•"/>
            </a:pPr>
            <a:r>
              <a:rPr lang="en-GB" sz="1800" dirty="0">
                <a:solidFill>
                  <a:srgbClr val="FFFFFF"/>
                </a:solidFill>
                <a:latin typeface="Calibri" panose="020F0502020204030204" pitchFamily="34" charset="0"/>
                <a:cs typeface="Calibri" panose="020F0502020204030204" pitchFamily="34" charset="0"/>
              </a:rPr>
              <a:t>Don’t try and move on too quickly – focus on one thing at a time</a:t>
            </a:r>
          </a:p>
          <a:p>
            <a:pPr marL="857250" lvl="1" indent="-457200">
              <a:buFont typeface="Arial" panose="020B0604020202020204" pitchFamily="34" charset="0"/>
              <a:buChar char="•"/>
            </a:pPr>
            <a:endParaRPr lang="en-GB" sz="1800" dirty="0">
              <a:solidFill>
                <a:srgbClr val="FFFFFF"/>
              </a:solidFill>
              <a:latin typeface="SassoonPrimaryInfant" pitchFamily="2" charset="0"/>
            </a:endParaRPr>
          </a:p>
          <a:p>
            <a:pPr marL="857250" lvl="1" indent="-457200">
              <a:buFont typeface="Arial" panose="020B0604020202020204" pitchFamily="34" charset="0"/>
              <a:buChar char="•"/>
            </a:pPr>
            <a:endParaRPr lang="en-GB" sz="1800" dirty="0">
              <a:solidFill>
                <a:srgbClr val="FFFFFF"/>
              </a:solidFill>
              <a:latin typeface="SassoonPrimaryInfant" pitchFamily="2" charset="0"/>
            </a:endParaRPr>
          </a:p>
          <a:p>
            <a:pPr marL="400050" lvl="1" indent="0">
              <a:buNone/>
            </a:pPr>
            <a:endParaRPr lang="en-GB" sz="1800" dirty="0">
              <a:solidFill>
                <a:srgbClr val="FFFFFF"/>
              </a:solidFill>
              <a:latin typeface="SassoonPrimaryInfant" pitchFamily="2" charset="0"/>
            </a:endParaRPr>
          </a:p>
          <a:p>
            <a:pPr marL="457200" indent="-457200">
              <a:buFont typeface="Arial" panose="020B0604020202020204" pitchFamily="34" charset="0"/>
              <a:buChar char="•"/>
            </a:pPr>
            <a:endParaRPr lang="en-GB" dirty="0">
              <a:solidFill>
                <a:srgbClr val="FFFFFF"/>
              </a:solidFill>
              <a:latin typeface="SassoonPrimaryInfant" pitchFamily="2" charset="0"/>
            </a:endParaRPr>
          </a:p>
          <a:p>
            <a:pPr marL="857250" lvl="1" indent="-457200">
              <a:buFont typeface="Arial" panose="020B0604020202020204" pitchFamily="34" charset="0"/>
              <a:buChar char="•"/>
            </a:pPr>
            <a:endParaRPr lang="en-GB" dirty="0">
              <a:solidFill>
                <a:srgbClr val="FFFFFF"/>
              </a:solidFill>
              <a:latin typeface="SassoonPrimaryInfant" pitchFamily="2" charset="0"/>
            </a:endParaRPr>
          </a:p>
        </p:txBody>
      </p:sp>
      <p:pic>
        <p:nvPicPr>
          <p:cNvPr id="8" name="Picture 7">
            <a:extLst>
              <a:ext uri="{FF2B5EF4-FFF2-40B4-BE49-F238E27FC236}">
                <a16:creationId xmlns:a16="http://schemas.microsoft.com/office/drawing/2014/main" xmlns="" id="{AFA811AA-A7CF-48EF-8F91-BDF546D64761}"/>
              </a:ext>
            </a:extLst>
          </p:cNvPr>
          <p:cNvPicPr>
            <a:picLocks noChangeAspect="1"/>
          </p:cNvPicPr>
          <p:nvPr/>
        </p:nvPicPr>
        <p:blipFill>
          <a:blip r:embed="rId5"/>
          <a:stretch>
            <a:fillRect/>
          </a:stretch>
        </p:blipFill>
        <p:spPr>
          <a:xfrm>
            <a:off x="851578" y="5488215"/>
            <a:ext cx="4000500" cy="1143000"/>
          </a:xfrm>
          <a:prstGeom prst="rect">
            <a:avLst/>
          </a:prstGeom>
        </p:spPr>
      </p:pic>
    </p:spTree>
    <p:extLst>
      <p:ext uri="{BB962C8B-B14F-4D97-AF65-F5344CB8AC3E}">
        <p14:creationId xmlns:p14="http://schemas.microsoft.com/office/powerpoint/2010/main" val="755259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D756F-DD16-4933-8BA5-774A6E331DC3}"/>
              </a:ext>
            </a:extLst>
          </p:cNvPr>
          <p:cNvSpPr>
            <a:spLocks noGrp="1"/>
          </p:cNvSpPr>
          <p:nvPr>
            <p:ph type="title"/>
          </p:nvPr>
        </p:nvSpPr>
        <p:spPr>
          <a:xfrm>
            <a:off x="251520" y="188640"/>
            <a:ext cx="7776864" cy="659160"/>
          </a:xfrm>
        </p:spPr>
        <p:txBody>
          <a:bodyPr>
            <a:normAutofit/>
          </a:bodyPr>
          <a:lstStyle/>
          <a:p>
            <a:r>
              <a:rPr lang="en-GB" sz="2800" dirty="0">
                <a:solidFill>
                  <a:schemeClr val="accent1">
                    <a:lumMod val="75000"/>
                  </a:schemeClr>
                </a:solidFill>
              </a:rPr>
              <a:t>Further Ideas to support literacy at home</a:t>
            </a:r>
          </a:p>
        </p:txBody>
      </p:sp>
      <p:sp>
        <p:nvSpPr>
          <p:cNvPr id="3" name="Content Placeholder 2">
            <a:extLst>
              <a:ext uri="{FF2B5EF4-FFF2-40B4-BE49-F238E27FC236}">
                <a16:creationId xmlns:a16="http://schemas.microsoft.com/office/drawing/2014/main" xmlns="" id="{35C83AE0-793B-4B3D-BE1A-96EE235219CE}"/>
              </a:ext>
            </a:extLst>
          </p:cNvPr>
          <p:cNvSpPr>
            <a:spLocks noGrp="1"/>
          </p:cNvSpPr>
          <p:nvPr>
            <p:ph idx="1"/>
          </p:nvPr>
        </p:nvSpPr>
        <p:spPr>
          <a:xfrm>
            <a:off x="467544" y="847800"/>
            <a:ext cx="7776864" cy="5821560"/>
          </a:xfrm>
        </p:spPr>
        <p:txBody>
          <a:bodyPr>
            <a:normAutofit fontScale="92500" lnSpcReduction="10000"/>
          </a:bodyPr>
          <a:lstStyle/>
          <a:p>
            <a:r>
              <a:rPr lang="en-GB" dirty="0">
                <a:latin typeface="Calibri" panose="020F0502020204030204" pitchFamily="34" charset="0"/>
                <a:cs typeface="Calibri" panose="020F0502020204030204" pitchFamily="34" charset="0"/>
              </a:rPr>
              <a:t>Make models or small worlds of favourite stories</a:t>
            </a:r>
          </a:p>
          <a:p>
            <a:r>
              <a:rPr lang="en-GB" dirty="0">
                <a:latin typeface="Calibri" panose="020F0502020204030204" pitchFamily="34" charset="0"/>
                <a:cs typeface="Calibri" panose="020F0502020204030204" pitchFamily="34" charset="0"/>
              </a:rPr>
              <a:t>Collect role play props and dressing up clothes</a:t>
            </a:r>
          </a:p>
          <a:p>
            <a:r>
              <a:rPr lang="en-GB" dirty="0">
                <a:latin typeface="Calibri" panose="020F0502020204030204" pitchFamily="34" charset="0"/>
                <a:cs typeface="Calibri" panose="020F0502020204030204" pitchFamily="34" charset="0"/>
              </a:rPr>
              <a:t>Play with puppets or make your own</a:t>
            </a:r>
          </a:p>
          <a:p>
            <a:r>
              <a:rPr lang="en-GB" dirty="0">
                <a:latin typeface="Calibri" panose="020F0502020204030204" pitchFamily="34" charset="0"/>
                <a:cs typeface="Calibri" panose="020F0502020204030204" pitchFamily="34" charset="0"/>
              </a:rPr>
              <a:t>Make a scrap book or journal of days out, photo albums of special events, pictures of family members</a:t>
            </a:r>
          </a:p>
          <a:p>
            <a:r>
              <a:rPr lang="en-GB" dirty="0">
                <a:latin typeface="Calibri" panose="020F0502020204030204" pitchFamily="34" charset="0"/>
                <a:cs typeface="Calibri" panose="020F0502020204030204" pitchFamily="34" charset="0"/>
              </a:rPr>
              <a:t>Listen to story tapes (get grandparents, relatives, older children to record some favourite stories or rhymes)</a:t>
            </a:r>
          </a:p>
          <a:p>
            <a:r>
              <a:rPr lang="en-GB" dirty="0">
                <a:latin typeface="Calibri" panose="020F0502020204030204" pitchFamily="34" charset="0"/>
                <a:cs typeface="Calibri" panose="020F0502020204030204" pitchFamily="34" charset="0"/>
              </a:rPr>
              <a:t>Make paper dolls, cut out characters to make small plays</a:t>
            </a:r>
          </a:p>
          <a:p>
            <a:r>
              <a:rPr lang="en-GB" dirty="0">
                <a:latin typeface="Calibri" panose="020F0502020204030204" pitchFamily="34" charset="0"/>
                <a:cs typeface="Calibri" panose="020F0502020204030204" pitchFamily="34" charset="0"/>
              </a:rPr>
              <a:t>Make a shopping list</a:t>
            </a:r>
          </a:p>
          <a:p>
            <a:r>
              <a:rPr lang="en-GB" dirty="0">
                <a:latin typeface="Calibri" panose="020F0502020204030204" pitchFamily="34" charset="0"/>
                <a:cs typeface="Calibri" panose="020F0502020204030204" pitchFamily="34" charset="0"/>
              </a:rPr>
              <a:t>Follow a simple recipe to make biscuits or instructions to plant seeds etc.</a:t>
            </a:r>
          </a:p>
          <a:p>
            <a:r>
              <a:rPr lang="en-GB" dirty="0">
                <a:latin typeface="Calibri" panose="020F0502020204030204" pitchFamily="34" charset="0"/>
                <a:cs typeface="Calibri" panose="020F0502020204030204" pitchFamily="34" charset="0"/>
              </a:rPr>
              <a:t>Go on a treasure hunt in the environment (reading and writing clues)</a:t>
            </a:r>
          </a:p>
          <a:p>
            <a:r>
              <a:rPr lang="en-GB" dirty="0">
                <a:latin typeface="Calibri" panose="020F0502020204030204" pitchFamily="34" charset="0"/>
                <a:cs typeface="Calibri" panose="020F0502020204030204" pitchFamily="34" charset="0"/>
              </a:rPr>
              <a:t>Lotto games, word puzzles and jigsaws and I spy games</a:t>
            </a:r>
          </a:p>
          <a:p>
            <a:r>
              <a:rPr lang="en-GB" dirty="0">
                <a:latin typeface="Calibri" panose="020F0502020204030204" pitchFamily="34" charset="0"/>
                <a:cs typeface="Calibri" panose="020F0502020204030204" pitchFamily="34" charset="0"/>
              </a:rPr>
              <a:t>Share comics, look at catalogues </a:t>
            </a:r>
          </a:p>
          <a:p>
            <a:r>
              <a:rPr lang="en-GB" dirty="0">
                <a:latin typeface="Calibri" panose="020F0502020204030204" pitchFamily="34" charset="0"/>
                <a:cs typeface="Calibri" panose="020F0502020204030204" pitchFamily="34" charset="0"/>
              </a:rPr>
              <a:t>Cut out pictures from magazines and catalogues</a:t>
            </a:r>
          </a:p>
          <a:p>
            <a:r>
              <a:rPr lang="en-GB" dirty="0">
                <a:latin typeface="Calibri" panose="020F0502020204030204" pitchFamily="34" charset="0"/>
                <a:cs typeface="Calibri" panose="020F0502020204030204" pitchFamily="34" charset="0"/>
              </a:rPr>
              <a:t>Go on an environmental print hunt,  look out for familiar icons and words on walks and journeys </a:t>
            </a:r>
          </a:p>
          <a:p>
            <a:r>
              <a:rPr lang="en-GB" dirty="0">
                <a:latin typeface="Calibri" panose="020F0502020204030204" pitchFamily="34" charset="0"/>
                <a:cs typeface="Calibri" panose="020F0502020204030204" pitchFamily="34" charset="0"/>
              </a:rPr>
              <a:t>Find out about animals, dinosaurs or space in non fiction books or on the internet</a:t>
            </a:r>
          </a:p>
        </p:txBody>
      </p:sp>
    </p:spTree>
    <p:extLst>
      <p:ext uri="{BB962C8B-B14F-4D97-AF65-F5344CB8AC3E}">
        <p14:creationId xmlns:p14="http://schemas.microsoft.com/office/powerpoint/2010/main" val="2300152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ign on the side of a building&#10;&#10;Description automatically generated">
            <a:extLst>
              <a:ext uri="{FF2B5EF4-FFF2-40B4-BE49-F238E27FC236}">
                <a16:creationId xmlns:a16="http://schemas.microsoft.com/office/drawing/2014/main" xmlns="" id="{09A9A04C-33DB-4E32-A581-F4A680F1BDD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672545" y="3578393"/>
            <a:ext cx="2603305" cy="1952479"/>
          </a:xfrm>
          <a:prstGeom prst="rect">
            <a:avLst/>
          </a:prstGeom>
        </p:spPr>
      </p:pic>
      <p:pic>
        <p:nvPicPr>
          <p:cNvPr id="2" name="Picture 1" descr="A picture containing food&#10;&#10;Description automatically generated">
            <a:extLst>
              <a:ext uri="{FF2B5EF4-FFF2-40B4-BE49-F238E27FC236}">
                <a16:creationId xmlns:a16="http://schemas.microsoft.com/office/drawing/2014/main" xmlns="" id="{E98E2292-6CC6-419D-A187-5C66D542E4F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323528" y="260648"/>
            <a:ext cx="2996952" cy="2996952"/>
          </a:xfrm>
          <a:prstGeom prst="rect">
            <a:avLst/>
          </a:prstGeom>
        </p:spPr>
      </p:pic>
      <p:pic>
        <p:nvPicPr>
          <p:cNvPr id="8" name="Picture 7" descr="A drawing of a cartoon character&#10;&#10;Description automatically generated">
            <a:extLst>
              <a:ext uri="{FF2B5EF4-FFF2-40B4-BE49-F238E27FC236}">
                <a16:creationId xmlns:a16="http://schemas.microsoft.com/office/drawing/2014/main" xmlns="" id="{14AC77D2-6431-4167-ADC6-D76834B21D1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4750810" y="315635"/>
            <a:ext cx="4286250" cy="3248025"/>
          </a:xfrm>
          <a:prstGeom prst="rect">
            <a:avLst/>
          </a:prstGeom>
        </p:spPr>
      </p:pic>
      <p:pic>
        <p:nvPicPr>
          <p:cNvPr id="11" name="Picture 10" descr="A close up of a sign&#10;&#10;Description automatically generated">
            <a:extLst>
              <a:ext uri="{FF2B5EF4-FFF2-40B4-BE49-F238E27FC236}">
                <a16:creationId xmlns:a16="http://schemas.microsoft.com/office/drawing/2014/main" xmlns="" id="{B4AF48D2-7006-4181-B287-46D520C637AF}"/>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4616" t="11446" r="3946" b="23034"/>
          <a:stretch/>
        </p:blipFill>
        <p:spPr>
          <a:xfrm>
            <a:off x="-22542" y="4962343"/>
            <a:ext cx="5004048" cy="1872208"/>
          </a:xfrm>
          <a:prstGeom prst="rect">
            <a:avLst/>
          </a:prstGeom>
        </p:spPr>
      </p:pic>
      <p:pic>
        <p:nvPicPr>
          <p:cNvPr id="16" name="Picture 15">
            <a:extLst>
              <a:ext uri="{FF2B5EF4-FFF2-40B4-BE49-F238E27FC236}">
                <a16:creationId xmlns:a16="http://schemas.microsoft.com/office/drawing/2014/main" xmlns="" id="{BA6B2AB1-1EF7-4FE2-93EF-4B7695B6E179}"/>
              </a:ext>
            </a:extLst>
          </p:cNvPr>
          <p:cNvPicPr>
            <a:picLocks noChangeAspect="1"/>
          </p:cNvPicPr>
          <p:nvPr/>
        </p:nvPicPr>
        <p:blipFill rotWithShape="1">
          <a:blip r:embed="rId11"/>
          <a:srcRect l="-194596" t="-72550" r="104185" b="-17861"/>
          <a:stretch/>
        </p:blipFill>
        <p:spPr>
          <a:xfrm>
            <a:off x="-7059763" y="3038716"/>
            <a:ext cx="9144000" cy="6079331"/>
          </a:xfrm>
          <a:prstGeom prst="rect">
            <a:avLst/>
          </a:prstGeom>
        </p:spPr>
      </p:pic>
      <p:pic>
        <p:nvPicPr>
          <p:cNvPr id="17" name="Picture 16">
            <a:extLst>
              <a:ext uri="{FF2B5EF4-FFF2-40B4-BE49-F238E27FC236}">
                <a16:creationId xmlns:a16="http://schemas.microsoft.com/office/drawing/2014/main" xmlns="" id="{65941468-25FA-4E5F-949E-45DE2D241EEF}"/>
              </a:ext>
            </a:extLst>
          </p:cNvPr>
          <p:cNvPicPr>
            <a:picLocks noChangeAspect="1"/>
          </p:cNvPicPr>
          <p:nvPr/>
        </p:nvPicPr>
        <p:blipFill rotWithShape="1">
          <a:blip r:embed="rId11"/>
          <a:srcRect l="63448" t="-2645" r="952" b="57396"/>
          <a:stretch/>
        </p:blipFill>
        <p:spPr>
          <a:xfrm>
            <a:off x="5468584" y="5145700"/>
            <a:ext cx="3054730" cy="1609682"/>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xmlns="" id="{13B9D1B1-B459-4BE7-B0A4-4D0DE0737081}"/>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549074" y="2999351"/>
            <a:ext cx="2132856" cy="2132856"/>
          </a:xfrm>
          <a:prstGeom prst="rect">
            <a:avLst/>
          </a:prstGeom>
        </p:spPr>
      </p:pic>
      <p:pic>
        <p:nvPicPr>
          <p:cNvPr id="5" name="Picture 4" descr="A close up of a logo&#10;&#10;Description automatically generated">
            <a:extLst>
              <a:ext uri="{FF2B5EF4-FFF2-40B4-BE49-F238E27FC236}">
                <a16:creationId xmlns:a16="http://schemas.microsoft.com/office/drawing/2014/main" xmlns="" id="{2070FFF7-824D-42F4-AAF9-B9EBE06FA047}"/>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22542" y="1296359"/>
            <a:ext cx="9144000" cy="4920615"/>
          </a:xfrm>
          <a:prstGeom prst="rect">
            <a:avLst/>
          </a:prstGeom>
        </p:spPr>
      </p:pic>
    </p:spTree>
    <p:extLst>
      <p:ext uri="{BB962C8B-B14F-4D97-AF65-F5344CB8AC3E}">
        <p14:creationId xmlns:p14="http://schemas.microsoft.com/office/powerpoint/2010/main" val="76652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B512EBE9-5C24-45DC-898E-9686F735757D}"/>
              </a:ext>
            </a:extLst>
          </p:cNvPr>
          <p:cNvSpPr>
            <a:spLocks noGrp="1"/>
          </p:cNvSpPr>
          <p:nvPr>
            <p:ph type="title"/>
          </p:nvPr>
        </p:nvSpPr>
        <p:spPr>
          <a:xfrm>
            <a:off x="1200149" y="4571999"/>
            <a:ext cx="5755351" cy="1087656"/>
          </a:xfrm>
        </p:spPr>
        <p:txBody>
          <a:bodyPr vert="horz" lIns="91440" tIns="45720" rIns="91440" bIns="45720" rtlCol="0" anchor="b">
            <a:normAutofit/>
          </a:bodyPr>
          <a:lstStyle/>
          <a:p>
            <a:r>
              <a:rPr lang="en-US" sz="4200" kern="1200" dirty="0">
                <a:solidFill>
                  <a:schemeClr val="accent1"/>
                </a:solidFill>
                <a:latin typeface="+mj-lt"/>
                <a:ea typeface="+mj-ea"/>
                <a:cs typeface="+mj-cs"/>
              </a:rPr>
              <a:t>10 Minutes a day!</a:t>
            </a:r>
          </a:p>
        </p:txBody>
      </p:sp>
      <p:pic>
        <p:nvPicPr>
          <p:cNvPr id="4" name="Online Media 3" title="Ten Minutes a Day Could Change Everything.">
            <a:hlinkClick r:id="" action="ppaction://media"/>
            <a:extLst>
              <a:ext uri="{FF2B5EF4-FFF2-40B4-BE49-F238E27FC236}">
                <a16:creationId xmlns:a16="http://schemas.microsoft.com/office/drawing/2014/main" xmlns="" id="{593424BE-C88C-45EC-846B-9C9E963A0BC9}"/>
              </a:ext>
            </a:extLst>
          </p:cNvPr>
          <p:cNvPicPr>
            <a:picLocks noGrp="1" noRot="1" noChangeAspect="1"/>
          </p:cNvPicPr>
          <p:nvPr>
            <p:ph idx="1"/>
            <a:videoFile r:link="rId1"/>
          </p:nvPr>
        </p:nvPicPr>
        <p:blipFill>
          <a:blip r:embed="rId4"/>
          <a:stretch>
            <a:fillRect/>
          </a:stretch>
        </p:blipFill>
        <p:spPr>
          <a:xfrm>
            <a:off x="1200150" y="1035092"/>
            <a:ext cx="5718872" cy="3216865"/>
          </a:xfrm>
          <a:prstGeom prst="rect">
            <a:avLst/>
          </a:prstGeom>
        </p:spPr>
      </p:pic>
    </p:spTree>
    <p:extLst>
      <p:ext uri="{BB962C8B-B14F-4D97-AF65-F5344CB8AC3E}">
        <p14:creationId xmlns:p14="http://schemas.microsoft.com/office/powerpoint/2010/main" val="29663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pPr>
              <a:lnSpc>
                <a:spcPct val="90000"/>
              </a:lnSpc>
            </a:pPr>
            <a:r>
              <a:rPr lang="en-GB" sz="2800" b="1" dirty="0">
                <a:latin typeface="Calibri" panose="020F0502020204030204" pitchFamily="34" charset="0"/>
                <a:ea typeface="Sassoon Infant Rg" pitchFamily="50" charset="0"/>
                <a:cs typeface="Calibri" panose="020F0502020204030204" pitchFamily="34" charset="0"/>
              </a:rPr>
              <a:t>How do children learn to read?</a:t>
            </a:r>
            <a:br>
              <a:rPr lang="en-GB" sz="2800" b="1" dirty="0">
                <a:latin typeface="Calibri" panose="020F0502020204030204" pitchFamily="34" charset="0"/>
                <a:ea typeface="Sassoon Infant Rg" pitchFamily="50" charset="0"/>
                <a:cs typeface="Calibri" panose="020F0502020204030204" pitchFamily="34" charset="0"/>
              </a:rPr>
            </a:br>
            <a:endParaRPr lang="en-GB" sz="2800" b="1" dirty="0">
              <a:latin typeface="Calibri" panose="020F0502020204030204" pitchFamily="34" charset="0"/>
              <a:ea typeface="Sassoon Infant Rg" pitchFamily="50" charset="0"/>
              <a:cs typeface="Calibri" panose="020F0502020204030204" pitchFamily="34" charset="0"/>
            </a:endParaRPr>
          </a:p>
        </p:txBody>
      </p:sp>
      <p:sp>
        <p:nvSpPr>
          <p:cNvPr id="3" name="Content Placeholder 2"/>
          <p:cNvSpPr>
            <a:spLocks noGrp="1"/>
          </p:cNvSpPr>
          <p:nvPr>
            <p:ph idx="1"/>
          </p:nvPr>
        </p:nvSpPr>
        <p:spPr>
          <a:xfrm>
            <a:off x="3851920" y="1488612"/>
            <a:ext cx="4608512" cy="5036732"/>
          </a:xfrm>
        </p:spPr>
        <p:txBody>
          <a:bodyPr>
            <a:normAutofit fontScale="92500" lnSpcReduction="10000"/>
          </a:bodyPr>
          <a:lstStyle/>
          <a:p>
            <a:pPr>
              <a:lnSpc>
                <a:spcPct val="90000"/>
              </a:lnSpc>
            </a:pPr>
            <a:r>
              <a:rPr lang="en-GB" sz="2000" b="1" dirty="0">
                <a:solidFill>
                  <a:schemeClr val="accent1">
                    <a:lumMod val="50000"/>
                  </a:schemeClr>
                </a:solidFill>
                <a:latin typeface="Calibri" panose="020F0502020204030204" pitchFamily="34" charset="0"/>
                <a:ea typeface="Sassoon Infant Rg" pitchFamily="50" charset="0"/>
                <a:cs typeface="Calibri" panose="020F0502020204030204" pitchFamily="34" charset="0"/>
              </a:rPr>
              <a:t>The reading process begins from birth.</a:t>
            </a:r>
          </a:p>
          <a:p>
            <a:pPr>
              <a:lnSpc>
                <a:spcPct val="90000"/>
              </a:lnSpc>
            </a:pPr>
            <a:r>
              <a:rPr lang="en-GB" sz="2000" b="1" dirty="0">
                <a:solidFill>
                  <a:schemeClr val="accent1">
                    <a:lumMod val="50000"/>
                  </a:schemeClr>
                </a:solidFill>
                <a:latin typeface="Calibri" panose="020F0502020204030204" pitchFamily="34" charset="0"/>
                <a:ea typeface="Sassoon Infant Rg" pitchFamily="50" charset="0"/>
                <a:cs typeface="Calibri" panose="020F0502020204030204" pitchFamily="34" charset="0"/>
              </a:rPr>
              <a:t>By the age of 1 year, babies begin to link words to meaning.</a:t>
            </a:r>
          </a:p>
          <a:p>
            <a:pPr>
              <a:lnSpc>
                <a:spcPct val="90000"/>
              </a:lnSpc>
            </a:pPr>
            <a:r>
              <a:rPr lang="en-GB" sz="2000" b="1" dirty="0">
                <a:solidFill>
                  <a:schemeClr val="accent1">
                    <a:lumMod val="50000"/>
                  </a:schemeClr>
                </a:solidFill>
                <a:latin typeface="Calibri" panose="020F0502020204030204" pitchFamily="34" charset="0"/>
                <a:cs typeface="Calibri" panose="020F0502020204030204" pitchFamily="34" charset="0"/>
              </a:rPr>
              <a:t>At about 18 months, children can add new words to their vocabulary at the astounding rate of one every 2 hours.</a:t>
            </a:r>
          </a:p>
          <a:p>
            <a:pPr>
              <a:lnSpc>
                <a:spcPct val="90000"/>
              </a:lnSpc>
            </a:pPr>
            <a:r>
              <a:rPr lang="en-GB" sz="2000" b="1" dirty="0">
                <a:solidFill>
                  <a:schemeClr val="accent1">
                    <a:lumMod val="50000"/>
                  </a:schemeClr>
                </a:solidFill>
                <a:latin typeface="Calibri" panose="020F0502020204030204" pitchFamily="34" charset="0"/>
                <a:cs typeface="Calibri" panose="020F0502020204030204" pitchFamily="34" charset="0"/>
              </a:rPr>
              <a:t>By age 2, most children have around 50-200 words and combine two words to form simple sentences such as: "Go out." "All gone."</a:t>
            </a:r>
          </a:p>
          <a:p>
            <a:pPr>
              <a:lnSpc>
                <a:spcPct val="90000"/>
              </a:lnSpc>
            </a:pPr>
            <a:r>
              <a:rPr lang="en-GB" sz="2000" b="1" dirty="0">
                <a:solidFill>
                  <a:schemeClr val="accent1">
                    <a:lumMod val="50000"/>
                  </a:schemeClr>
                </a:solidFill>
                <a:latin typeface="Calibri" panose="020F0502020204030204" pitchFamily="34" charset="0"/>
                <a:cs typeface="Calibri" panose="020F0502020204030204" pitchFamily="34" charset="0"/>
              </a:rPr>
              <a:t>Between 24 to 30 months, children speak in longer sentences.</a:t>
            </a:r>
          </a:p>
          <a:p>
            <a:pPr>
              <a:lnSpc>
                <a:spcPct val="90000"/>
              </a:lnSpc>
            </a:pPr>
            <a:r>
              <a:rPr lang="en-GB" sz="2000" b="1" dirty="0">
                <a:solidFill>
                  <a:schemeClr val="accent1">
                    <a:lumMod val="50000"/>
                  </a:schemeClr>
                </a:solidFill>
                <a:latin typeface="Calibri" panose="020F0502020204030204" pitchFamily="34" charset="0"/>
                <a:cs typeface="Calibri" panose="020F0502020204030204" pitchFamily="34" charset="0"/>
              </a:rPr>
              <a:t>From 30 to 36 months, children begin following the rules for expressing tense and number and use words such as </a:t>
            </a:r>
            <a:r>
              <a:rPr lang="en-GB" sz="2000" b="1" i="1" dirty="0">
                <a:solidFill>
                  <a:schemeClr val="accent1">
                    <a:lumMod val="50000"/>
                  </a:schemeClr>
                </a:solidFill>
                <a:latin typeface="Calibri" panose="020F0502020204030204" pitchFamily="34" charset="0"/>
                <a:cs typeface="Calibri" panose="020F0502020204030204" pitchFamily="34" charset="0"/>
              </a:rPr>
              <a:t>some</a:t>
            </a:r>
            <a:r>
              <a:rPr lang="en-GB" sz="2000" b="1" dirty="0">
                <a:solidFill>
                  <a:schemeClr val="accent1">
                    <a:lumMod val="50000"/>
                  </a:schemeClr>
                </a:solidFill>
                <a:latin typeface="Calibri" panose="020F0502020204030204" pitchFamily="34" charset="0"/>
                <a:cs typeface="Calibri" panose="020F0502020204030204" pitchFamily="34" charset="0"/>
              </a:rPr>
              <a:t>, </a:t>
            </a:r>
            <a:r>
              <a:rPr lang="en-GB" sz="2000" b="1" i="1" dirty="0">
                <a:solidFill>
                  <a:schemeClr val="accent1">
                    <a:lumMod val="50000"/>
                  </a:schemeClr>
                </a:solidFill>
                <a:latin typeface="Calibri" panose="020F0502020204030204" pitchFamily="34" charset="0"/>
                <a:cs typeface="Calibri" panose="020F0502020204030204" pitchFamily="34" charset="0"/>
              </a:rPr>
              <a:t>would</a:t>
            </a:r>
            <a:r>
              <a:rPr lang="en-GB" sz="2000" b="1" dirty="0">
                <a:solidFill>
                  <a:schemeClr val="accent1">
                    <a:lumMod val="50000"/>
                  </a:schemeClr>
                </a:solidFill>
                <a:latin typeface="Calibri" panose="020F0502020204030204" pitchFamily="34" charset="0"/>
                <a:cs typeface="Calibri" panose="020F0502020204030204" pitchFamily="34" charset="0"/>
              </a:rPr>
              <a:t>, and </a:t>
            </a:r>
            <a:r>
              <a:rPr lang="en-GB" sz="2000" b="1" i="1" dirty="0">
                <a:solidFill>
                  <a:schemeClr val="accent1">
                    <a:lumMod val="50000"/>
                  </a:schemeClr>
                </a:solidFill>
                <a:latin typeface="Calibri" panose="020F0502020204030204" pitchFamily="34" charset="0"/>
                <a:cs typeface="Calibri" panose="020F0502020204030204" pitchFamily="34" charset="0"/>
              </a:rPr>
              <a:t>who</a:t>
            </a:r>
            <a:r>
              <a:rPr lang="en-GB" sz="2000" b="1" dirty="0">
                <a:solidFill>
                  <a:schemeClr val="accent1">
                    <a:lumMod val="50000"/>
                  </a:schemeClr>
                </a:solidFill>
                <a:latin typeface="Calibri" panose="020F0502020204030204" pitchFamily="34" charset="0"/>
                <a:cs typeface="Calibri" panose="020F0502020204030204" pitchFamily="34" charset="0"/>
              </a:rPr>
              <a:t>.</a:t>
            </a:r>
          </a:p>
          <a:p>
            <a:pPr>
              <a:lnSpc>
                <a:spcPct val="90000"/>
              </a:lnSpc>
            </a:pPr>
            <a:r>
              <a:rPr lang="en-GB" sz="2000" b="1" dirty="0">
                <a:solidFill>
                  <a:schemeClr val="accent1">
                    <a:lumMod val="50000"/>
                  </a:schemeClr>
                </a:solidFill>
                <a:latin typeface="Calibri" panose="020F0502020204030204" pitchFamily="34" charset="0"/>
                <a:cs typeface="Calibri" panose="020F0502020204030204" pitchFamily="34" charset="0"/>
              </a:rPr>
              <a:t>Children aged 3 years old will be using sentences of around 7 to 9 words.</a:t>
            </a:r>
          </a:p>
          <a:p>
            <a:pPr marL="0" indent="0">
              <a:lnSpc>
                <a:spcPct val="90000"/>
              </a:lnSpc>
              <a:buNone/>
            </a:pPr>
            <a:endParaRPr lang="en-GB" sz="1100" dirty="0">
              <a:latin typeface="SassoonPrimaryInfant" pitchFamily="2" charset="0"/>
            </a:endParaRPr>
          </a:p>
          <a:p>
            <a:pPr>
              <a:lnSpc>
                <a:spcPct val="90000"/>
              </a:lnSpc>
            </a:pPr>
            <a:endParaRPr lang="en-GB" sz="1100" dirty="0">
              <a:latin typeface="Sassoon Infant Rg" pitchFamily="50" charset="0"/>
              <a:ea typeface="Sassoon Infant Rg" pitchFamily="50" charset="0"/>
            </a:endParaRPr>
          </a:p>
          <a:p>
            <a:pPr>
              <a:lnSpc>
                <a:spcPct val="90000"/>
              </a:lnSpc>
            </a:pPr>
            <a:endParaRPr lang="en-GB" sz="1100" dirty="0">
              <a:latin typeface="Sassoon Infant Rg" pitchFamily="50" charset="0"/>
              <a:ea typeface="Sassoon Infant Rg" pitchFamily="50" charset="0"/>
            </a:endParaRPr>
          </a:p>
        </p:txBody>
      </p:sp>
      <p:pic>
        <p:nvPicPr>
          <p:cNvPr id="7" name="Picture 6" descr="A person holding a baby&#10;&#10;Description automatically generated">
            <a:extLst>
              <a:ext uri="{FF2B5EF4-FFF2-40B4-BE49-F238E27FC236}">
                <a16:creationId xmlns:a16="http://schemas.microsoft.com/office/drawing/2014/main" xmlns="" id="{379143E0-005E-477F-9D20-348D6213C41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0734" r="29884"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F0AF381F-B16F-41B6-A35A-850D94C38295}"/>
              </a:ext>
            </a:extLst>
          </p:cNvPr>
          <p:cNvSpPr>
            <a:spLocks noGrp="1"/>
          </p:cNvSpPr>
          <p:nvPr>
            <p:ph type="title"/>
          </p:nvPr>
        </p:nvSpPr>
        <p:spPr>
          <a:xfrm>
            <a:off x="2367672" y="1597501"/>
            <a:ext cx="5574987" cy="4400840"/>
          </a:xfrm>
        </p:spPr>
        <p:txBody>
          <a:bodyPr vert="horz" lIns="91440" tIns="45720" rIns="91440" bIns="45720" rtlCol="0" anchor="b">
            <a:normAutofit fontScale="90000"/>
          </a:bodyPr>
          <a:lstStyle/>
          <a:p>
            <a:pPr>
              <a:lnSpc>
                <a:spcPct val="90000"/>
              </a:lnSpc>
            </a:pPr>
            <a:r>
              <a:rPr lang="en-US" sz="3200" i="1" dirty="0">
                <a:latin typeface="Calibri" panose="020F0502020204030204" pitchFamily="34" charset="0"/>
                <a:cs typeface="Calibri" panose="020F0502020204030204" pitchFamily="34" charset="0"/>
              </a:rPr>
              <a:t>P</a:t>
            </a:r>
            <a:r>
              <a:rPr lang="en-US" sz="3200" i="1" kern="1200" dirty="0">
                <a:solidFill>
                  <a:schemeClr val="accent1"/>
                </a:solidFill>
                <a:latin typeface="Calibri" panose="020F0502020204030204" pitchFamily="34" charset="0"/>
                <a:cs typeface="Calibri" panose="020F0502020204030204" pitchFamily="34" charset="0"/>
              </a:rPr>
              <a:t>honics Play </a:t>
            </a:r>
            <a:r>
              <a:rPr lang="en-US" sz="2400" i="1" kern="1200" dirty="0">
                <a:solidFill>
                  <a:schemeClr val="tx1"/>
                </a:solidFill>
                <a:latin typeface="Calibri" panose="020F0502020204030204" pitchFamily="34" charset="0"/>
                <a:cs typeface="Calibri" panose="020F0502020204030204" pitchFamily="34" charset="0"/>
              </a:rPr>
              <a:t>www.phonicsplay.co.uk</a:t>
            </a: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a:solidFill>
                  <a:schemeClr val="accent1"/>
                </a:solidFill>
                <a:latin typeface="Calibri" panose="020F0502020204030204" pitchFamily="34" charset="0"/>
                <a:cs typeface="Calibri" panose="020F0502020204030204" pitchFamily="34" charset="0"/>
              </a:rPr>
              <a:t>Phonics Bloom</a:t>
            </a:r>
            <a:br>
              <a:rPr lang="en-US" sz="3200" i="1" kern="1200" dirty="0">
                <a:solidFill>
                  <a:schemeClr val="accent1"/>
                </a:solidFill>
                <a:latin typeface="Calibri" panose="020F0502020204030204" pitchFamily="34" charset="0"/>
                <a:cs typeface="Calibri" panose="020F0502020204030204" pitchFamily="34" charset="0"/>
              </a:rPr>
            </a:br>
            <a:r>
              <a:rPr lang="en-US" sz="2400" i="1" kern="1200" dirty="0">
                <a:solidFill>
                  <a:schemeClr val="tx1"/>
                </a:solidFill>
                <a:latin typeface="Calibri" panose="020F0502020204030204" pitchFamily="34" charset="0"/>
                <a:cs typeface="Calibri" panose="020F0502020204030204" pitchFamily="34" charset="0"/>
              </a:rPr>
              <a:t>www.phonicsbloom.com</a:t>
            </a: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a:solidFill>
                  <a:schemeClr val="accent1"/>
                </a:solidFill>
                <a:latin typeface="Calibri" panose="020F0502020204030204" pitchFamily="34" charset="0"/>
                <a:cs typeface="Calibri" panose="020F0502020204030204" pitchFamily="34" charset="0"/>
              </a:rPr>
              <a:t>Reading Eggs</a:t>
            </a:r>
            <a:br>
              <a:rPr lang="en-US" sz="3200" i="1" kern="1200" dirty="0">
                <a:solidFill>
                  <a:schemeClr val="accent1"/>
                </a:solidFill>
                <a:latin typeface="Calibri" panose="020F0502020204030204" pitchFamily="34" charset="0"/>
                <a:cs typeface="Calibri" panose="020F0502020204030204" pitchFamily="34" charset="0"/>
              </a:rPr>
            </a:br>
            <a:r>
              <a:rPr lang="en-US" sz="2700" i="1" kern="1200" dirty="0">
                <a:solidFill>
                  <a:schemeClr val="tx1"/>
                </a:solidFill>
                <a:latin typeface="Calibri" panose="020F0502020204030204" pitchFamily="34" charset="0"/>
                <a:cs typeface="Calibri" panose="020F0502020204030204" pitchFamily="34" charset="0"/>
              </a:rPr>
              <a:t>www.readingeggs.co.uk</a:t>
            </a: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a:solidFill>
                  <a:schemeClr val="accent1"/>
                </a:solidFill>
                <a:latin typeface="Calibri" panose="020F0502020204030204" pitchFamily="34" charset="0"/>
                <a:cs typeface="Calibri" panose="020F0502020204030204" pitchFamily="34" charset="0"/>
              </a:rPr>
              <a:t/>
            </a:r>
            <a:br>
              <a:rPr lang="en-US" sz="3200" i="1" kern="1200" dirty="0">
                <a:solidFill>
                  <a:schemeClr val="accent1"/>
                </a:solidFill>
                <a:latin typeface="Calibri" panose="020F0502020204030204" pitchFamily="34" charset="0"/>
                <a:cs typeface="Calibri" panose="020F0502020204030204" pitchFamily="34" charset="0"/>
              </a:rPr>
            </a:br>
            <a:r>
              <a:rPr lang="en-US" sz="3200" i="1" kern="1200" dirty="0" err="1">
                <a:solidFill>
                  <a:schemeClr val="accent1"/>
                </a:solidFill>
                <a:latin typeface="Calibri" panose="020F0502020204030204" pitchFamily="34" charset="0"/>
                <a:cs typeface="Calibri" panose="020F0502020204030204" pitchFamily="34" charset="0"/>
              </a:rPr>
              <a:t>Alphablocks</a:t>
            </a:r>
            <a:r>
              <a:rPr lang="en-US" sz="3200" i="1" kern="1200" dirty="0">
                <a:solidFill>
                  <a:schemeClr val="accent1"/>
                </a:solidFill>
                <a:latin typeface="Calibri" panose="020F0502020204030204" pitchFamily="34" charset="0"/>
                <a:cs typeface="Calibri" panose="020F0502020204030204" pitchFamily="34" charset="0"/>
              </a:rPr>
              <a:t> - CBeebies</a:t>
            </a:r>
            <a:br>
              <a:rPr lang="en-US" sz="3200" i="1" kern="1200" dirty="0">
                <a:solidFill>
                  <a:schemeClr val="accent1"/>
                </a:solidFill>
                <a:latin typeface="Calibri" panose="020F0502020204030204" pitchFamily="34" charset="0"/>
                <a:cs typeface="Calibri" panose="020F0502020204030204" pitchFamily="34" charset="0"/>
              </a:rPr>
            </a:br>
            <a:r>
              <a:rPr lang="en-GB" sz="2700" i="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www.bbc.co.uk/cbeebies/shows/alphablocks</a:t>
            </a:r>
            <a:r>
              <a:rPr lang="en-US" sz="2200" i="1" kern="1200" dirty="0">
                <a:solidFill>
                  <a:schemeClr val="accent1"/>
                </a:solidFill>
                <a:latin typeface="Calibri" panose="020F0502020204030204" pitchFamily="34" charset="0"/>
                <a:cs typeface="Calibri" panose="020F0502020204030204" pitchFamily="34" charset="0"/>
              </a:rPr>
              <a:t/>
            </a:r>
            <a:br>
              <a:rPr lang="en-US" sz="2200" i="1" kern="1200" dirty="0">
                <a:solidFill>
                  <a:schemeClr val="accent1"/>
                </a:solidFill>
                <a:latin typeface="Calibri" panose="020F0502020204030204" pitchFamily="34" charset="0"/>
                <a:cs typeface="Calibri" panose="020F0502020204030204" pitchFamily="34" charset="0"/>
              </a:rPr>
            </a:br>
            <a:r>
              <a:rPr lang="en-US" sz="1800" kern="1200" dirty="0">
                <a:solidFill>
                  <a:schemeClr val="accent1"/>
                </a:solidFill>
                <a:latin typeface="+mj-lt"/>
                <a:ea typeface="+mj-ea"/>
                <a:cs typeface="+mj-cs"/>
              </a:rPr>
              <a:t/>
            </a:r>
            <a:br>
              <a:rPr lang="en-US" sz="1800" kern="1200" dirty="0">
                <a:solidFill>
                  <a:schemeClr val="accent1"/>
                </a:solidFill>
                <a:latin typeface="+mj-lt"/>
                <a:ea typeface="+mj-ea"/>
                <a:cs typeface="+mj-cs"/>
              </a:rPr>
            </a:br>
            <a:endParaRPr lang="en-US" sz="1800" kern="1200" dirty="0">
              <a:solidFill>
                <a:schemeClr val="accent1"/>
              </a:solidFill>
              <a:latin typeface="+mj-lt"/>
              <a:ea typeface="+mj-ea"/>
              <a:cs typeface="+mj-cs"/>
            </a:endParaRPr>
          </a:p>
        </p:txBody>
      </p:sp>
      <p:sp>
        <p:nvSpPr>
          <p:cNvPr id="20" name="Isosceles Triangle 19">
            <a:extLst>
              <a:ext uri="{FF2B5EF4-FFF2-40B4-BE49-F238E27FC236}">
                <a16:creationId xmlns:a16="http://schemas.microsoft.com/office/drawing/2014/main" xmlns="" id="{5A7802B6-FF37-40CF-A7E2-6F2A0D9A9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xmlns="" id="{0E2E8156-B361-4B83-B91C-D250C2A68E27}"/>
              </a:ext>
            </a:extLst>
          </p:cNvPr>
          <p:cNvPicPr>
            <a:picLocks noChangeAspect="1"/>
          </p:cNvPicPr>
          <p:nvPr/>
        </p:nvPicPr>
        <p:blipFill>
          <a:blip r:embed="rId3"/>
          <a:stretch>
            <a:fillRect/>
          </a:stretch>
        </p:blipFill>
        <p:spPr>
          <a:xfrm>
            <a:off x="202735" y="4590036"/>
            <a:ext cx="2164937" cy="2164937"/>
          </a:xfrm>
          <a:prstGeom prst="rect">
            <a:avLst/>
          </a:prstGeom>
        </p:spPr>
      </p:pic>
      <p:sp>
        <p:nvSpPr>
          <p:cNvPr id="4" name="TextBox 3">
            <a:extLst>
              <a:ext uri="{FF2B5EF4-FFF2-40B4-BE49-F238E27FC236}">
                <a16:creationId xmlns:a16="http://schemas.microsoft.com/office/drawing/2014/main" xmlns="" id="{B48BAFDD-6DAB-49D9-A933-ADED9819C62A}"/>
              </a:ext>
            </a:extLst>
          </p:cNvPr>
          <p:cNvSpPr txBox="1"/>
          <p:nvPr/>
        </p:nvSpPr>
        <p:spPr>
          <a:xfrm>
            <a:off x="659332" y="336439"/>
            <a:ext cx="5753264" cy="1077218"/>
          </a:xfrm>
          <a:prstGeom prst="rect">
            <a:avLst/>
          </a:prstGeom>
          <a:noFill/>
        </p:spPr>
        <p:txBody>
          <a:bodyPr wrap="square" rtlCol="0">
            <a:spAutoFit/>
          </a:bodyPr>
          <a:lstStyle/>
          <a:p>
            <a:r>
              <a:rPr lang="en-US" sz="3200" b="1" dirty="0">
                <a:solidFill>
                  <a:schemeClr val="accent1"/>
                </a:solidFill>
                <a:latin typeface="Calibri" panose="020F0502020204030204" pitchFamily="34" charset="0"/>
                <a:cs typeface="Calibri" panose="020F0502020204030204" pitchFamily="34" charset="0"/>
              </a:rPr>
              <a:t>Phonics Games to Play at Home (Apps</a:t>
            </a:r>
            <a:r>
              <a:rPr lang="en-US" sz="2000" b="1" dirty="0">
                <a:solidFill>
                  <a:schemeClr val="accent1"/>
                </a:solidFill>
                <a:latin typeface="Calibri" panose="020F0502020204030204" pitchFamily="34" charset="0"/>
                <a:cs typeface="Calibri" panose="020F0502020204030204" pitchFamily="34" charset="0"/>
              </a:rPr>
              <a:t>)</a:t>
            </a:r>
            <a:endParaRPr lang="en-GB" sz="2000" b="1" dirty="0"/>
          </a:p>
        </p:txBody>
      </p:sp>
    </p:spTree>
    <p:extLst>
      <p:ext uri="{BB962C8B-B14F-4D97-AF65-F5344CB8AC3E}">
        <p14:creationId xmlns:p14="http://schemas.microsoft.com/office/powerpoint/2010/main" val="2158730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04B58-1D29-49BD-8898-3AD28345E3A0}"/>
              </a:ext>
            </a:extLst>
          </p:cNvPr>
          <p:cNvSpPr>
            <a:spLocks noGrp="1"/>
          </p:cNvSpPr>
          <p:nvPr>
            <p:ph type="title"/>
          </p:nvPr>
        </p:nvSpPr>
        <p:spPr>
          <a:xfrm>
            <a:off x="609599" y="609600"/>
            <a:ext cx="6347714" cy="947192"/>
          </a:xfrm>
        </p:spPr>
        <p:txBody>
          <a:bodyPr>
            <a:normAutofit fontScale="90000"/>
          </a:bodyPr>
          <a:lstStyle/>
          <a:p>
            <a:r>
              <a:rPr lang="en-GB"/>
              <a:t>Useful resources and Information on the web:</a:t>
            </a:r>
            <a:endParaRPr lang="en-GB" dirty="0"/>
          </a:p>
        </p:txBody>
      </p:sp>
      <p:sp>
        <p:nvSpPr>
          <p:cNvPr id="3" name="TextBox 2">
            <a:extLst>
              <a:ext uri="{FF2B5EF4-FFF2-40B4-BE49-F238E27FC236}">
                <a16:creationId xmlns:a16="http://schemas.microsoft.com/office/drawing/2014/main" xmlns="" id="{45D4F506-7313-46D1-82B5-60C5684B37DE}"/>
              </a:ext>
            </a:extLst>
          </p:cNvPr>
          <p:cNvSpPr txBox="1"/>
          <p:nvPr/>
        </p:nvSpPr>
        <p:spPr>
          <a:xfrm>
            <a:off x="755576" y="1844824"/>
            <a:ext cx="7056784" cy="3416320"/>
          </a:xfrm>
          <a:prstGeom prst="rect">
            <a:avLst/>
          </a:prstGeom>
          <a:noFill/>
        </p:spPr>
        <p:txBody>
          <a:bodyPr wrap="square" rtlCol="0">
            <a:spAutoFit/>
          </a:bodyPr>
          <a:lstStyle/>
          <a:p>
            <a:r>
              <a:rPr lang="en-GB"/>
              <a:t>Tiny Happy People </a:t>
            </a:r>
            <a:r>
              <a:rPr lang="en-GB">
                <a:hlinkClick r:id="rId3"/>
              </a:rPr>
              <a:t>https://www.bbc.co.uk/tiny-happy-people</a:t>
            </a:r>
            <a:endParaRPr lang="en-GB"/>
          </a:p>
          <a:p>
            <a:endParaRPr lang="en-GB"/>
          </a:p>
          <a:p>
            <a:endParaRPr lang="en-GB"/>
          </a:p>
          <a:p>
            <a:endParaRPr lang="en-GB"/>
          </a:p>
          <a:p>
            <a:endParaRPr lang="en-GB"/>
          </a:p>
          <a:p>
            <a:endParaRPr lang="en-GB"/>
          </a:p>
          <a:p>
            <a:endParaRPr lang="en-GB"/>
          </a:p>
          <a:p>
            <a:r>
              <a:rPr lang="en-GB"/>
              <a:t>The Book Trust website  </a:t>
            </a:r>
            <a:r>
              <a:rPr lang="en-GB">
                <a:solidFill>
                  <a:schemeClr val="accent1"/>
                </a:solidFill>
                <a:hlinkClick r:id="rId4"/>
              </a:rPr>
              <a:t>www.booktrust.org.uk</a:t>
            </a:r>
            <a:endParaRPr lang="en-GB">
              <a:solidFill>
                <a:schemeClr val="accent1"/>
              </a:solidFill>
            </a:endParaRPr>
          </a:p>
          <a:p>
            <a:endParaRPr lang="en-GB">
              <a:solidFill>
                <a:schemeClr val="accent1"/>
              </a:solidFill>
            </a:endParaRPr>
          </a:p>
          <a:p>
            <a:endParaRPr lang="en-GB">
              <a:solidFill>
                <a:schemeClr val="accent1"/>
              </a:solidFill>
            </a:endParaRPr>
          </a:p>
          <a:p>
            <a:endParaRPr lang="en-GB">
              <a:solidFill>
                <a:schemeClr val="accent1"/>
              </a:solidFill>
            </a:endParaRPr>
          </a:p>
          <a:p>
            <a:endParaRPr lang="en-GB" dirty="0">
              <a:solidFill>
                <a:schemeClr val="accent1"/>
              </a:solidFill>
            </a:endParaRPr>
          </a:p>
        </p:txBody>
      </p:sp>
      <p:pic>
        <p:nvPicPr>
          <p:cNvPr id="4" name="Picture 3">
            <a:extLst>
              <a:ext uri="{FF2B5EF4-FFF2-40B4-BE49-F238E27FC236}">
                <a16:creationId xmlns:a16="http://schemas.microsoft.com/office/drawing/2014/main" xmlns="" id="{8C8E9C1C-9224-4C41-BFB2-0E5CE55C209A}"/>
              </a:ext>
            </a:extLst>
          </p:cNvPr>
          <p:cNvPicPr>
            <a:picLocks noChangeAspect="1"/>
          </p:cNvPicPr>
          <p:nvPr/>
        </p:nvPicPr>
        <p:blipFill>
          <a:blip r:embed="rId5"/>
          <a:stretch>
            <a:fillRect/>
          </a:stretch>
        </p:blipFill>
        <p:spPr>
          <a:xfrm>
            <a:off x="737360" y="2257403"/>
            <a:ext cx="4591691" cy="1295581"/>
          </a:xfrm>
          <a:prstGeom prst="rect">
            <a:avLst/>
          </a:prstGeom>
        </p:spPr>
      </p:pic>
      <p:pic>
        <p:nvPicPr>
          <p:cNvPr id="5" name="Picture 4">
            <a:extLst>
              <a:ext uri="{FF2B5EF4-FFF2-40B4-BE49-F238E27FC236}">
                <a16:creationId xmlns:a16="http://schemas.microsoft.com/office/drawing/2014/main" xmlns="" id="{3F8E839F-55BA-435E-A34D-0CB9FF67503E}"/>
              </a:ext>
            </a:extLst>
          </p:cNvPr>
          <p:cNvPicPr>
            <a:picLocks noChangeAspect="1"/>
          </p:cNvPicPr>
          <p:nvPr/>
        </p:nvPicPr>
        <p:blipFill>
          <a:blip r:embed="rId6"/>
          <a:stretch>
            <a:fillRect/>
          </a:stretch>
        </p:blipFill>
        <p:spPr>
          <a:xfrm>
            <a:off x="843208" y="4377306"/>
            <a:ext cx="3971332" cy="1171869"/>
          </a:xfrm>
          <a:prstGeom prst="rect">
            <a:avLst/>
          </a:prstGeom>
        </p:spPr>
      </p:pic>
    </p:spTree>
    <p:extLst>
      <p:ext uri="{BB962C8B-B14F-4D97-AF65-F5344CB8AC3E}">
        <p14:creationId xmlns:p14="http://schemas.microsoft.com/office/powerpoint/2010/main" val="7612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xmlns="" id="{8267EEE4-6354-4F1C-9484-951F0EB92F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742326" y="609600"/>
            <a:ext cx="4123770" cy="1320800"/>
          </a:xfrm>
        </p:spPr>
        <p:txBody>
          <a:bodyPr anchor="ctr">
            <a:normAutofit fontScale="90000"/>
          </a:bodyPr>
          <a:lstStyle/>
          <a:p>
            <a:pPr>
              <a:lnSpc>
                <a:spcPct val="90000"/>
              </a:lnSpc>
            </a:pPr>
            <a:r>
              <a:rPr lang="en-GB" sz="2800" b="1">
                <a:latin typeface="Sassoon Infant Rg" pitchFamily="50" charset="0"/>
                <a:ea typeface="Sassoon Infant Rg" pitchFamily="50" charset="0"/>
              </a:rPr>
              <a:t>How do children learn to read?</a:t>
            </a:r>
            <a:br>
              <a:rPr lang="en-GB" sz="2800" b="1">
                <a:latin typeface="Sassoon Infant Rg" pitchFamily="50" charset="0"/>
                <a:ea typeface="Sassoon Infant Rg" pitchFamily="50" charset="0"/>
              </a:rPr>
            </a:br>
            <a:r>
              <a:rPr lang="en-GB" sz="2800" b="1">
                <a:latin typeface="Sassoon Infant Rg" pitchFamily="50" charset="0"/>
                <a:ea typeface="Sassoon Infant Rg" pitchFamily="50" charset="0"/>
              </a:rPr>
              <a:t>Reading and Writing</a:t>
            </a:r>
          </a:p>
        </p:txBody>
      </p:sp>
      <p:sp>
        <p:nvSpPr>
          <p:cNvPr id="29" name="Isosceles Triangle 25">
            <a:extLst>
              <a:ext uri="{FF2B5EF4-FFF2-40B4-BE49-F238E27FC236}">
                <a16:creationId xmlns:a16="http://schemas.microsoft.com/office/drawing/2014/main" xmlns="" id="{0E5A83F9-E6B8-40BD-9C0D-9A6F15650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rgbClr val="913E2B">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42327" y="2160589"/>
            <a:ext cx="4162299" cy="3880773"/>
          </a:xfrm>
        </p:spPr>
        <p:txBody>
          <a:bodyPr>
            <a:normAutofit/>
          </a:bodyPr>
          <a:lstStyle/>
          <a:p>
            <a:r>
              <a:rPr lang="en-GB">
                <a:latin typeface="SassoonPrimaryInfant" pitchFamily="2" charset="0"/>
              </a:rPr>
              <a:t>At the same time as they are gaining listening and speaking skills, young children are learning about reading and writing.</a:t>
            </a:r>
          </a:p>
          <a:p>
            <a:r>
              <a:rPr lang="en-GB">
                <a:latin typeface="SassoonPrimaryInfant" pitchFamily="2" charset="0"/>
              </a:rPr>
              <a:t>They listen to favourite stories and retell them on their own, play with alphabet blocks, point out the logo on a sign for a favourite restaurant, draw pictures, scribble and write letters and words, and watch as adults read and write for pleasure and to get jobs done.</a:t>
            </a:r>
          </a:p>
          <a:p>
            <a:endParaRPr lang="en-GB">
              <a:latin typeface="SassoonPrimaryInfant" pitchFamily="2" charset="0"/>
            </a:endParaRPr>
          </a:p>
          <a:p>
            <a:endParaRPr lang="en-GB">
              <a:latin typeface="SassoonPrimaryInfant" pitchFamily="2" charset="0"/>
            </a:endParaRPr>
          </a:p>
          <a:p>
            <a:endParaRPr lang="en-GB">
              <a:latin typeface="Sassoon Infant Rg" pitchFamily="50" charset="0"/>
              <a:ea typeface="Sassoon Infant Rg" pitchFamily="50" charset="0"/>
            </a:endParaRPr>
          </a:p>
          <a:p>
            <a:endParaRPr lang="en-GB">
              <a:latin typeface="Sassoon Infant Rg" pitchFamily="50" charset="0"/>
              <a:ea typeface="Sassoon Infant Rg" pitchFamily="50" charset="0"/>
            </a:endParaRPr>
          </a:p>
        </p:txBody>
      </p:sp>
      <p:pic>
        <p:nvPicPr>
          <p:cNvPr id="8" name="Picture 7" descr="A close up of a sign&#10;&#10;Description automatically generated">
            <a:extLst>
              <a:ext uri="{FF2B5EF4-FFF2-40B4-BE49-F238E27FC236}">
                <a16:creationId xmlns:a16="http://schemas.microsoft.com/office/drawing/2014/main" xmlns="" id="{0BF6EEBB-A7F7-44D0-ADD9-6581E9830EA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474" r="11808" b="-1"/>
          <a:stretch/>
        </p:blipFill>
        <p:spPr>
          <a:xfrm>
            <a:off x="5648611" y="10"/>
            <a:ext cx="3493006" cy="3448414"/>
          </a:xfrm>
          <a:prstGeom prst="rect">
            <a:avLst/>
          </a:prstGeom>
        </p:spPr>
      </p:pic>
      <p:pic>
        <p:nvPicPr>
          <p:cNvPr id="5" name="Picture 4" descr="A picture containing plant&#10;&#10;Description automatically generated">
            <a:extLst>
              <a:ext uri="{FF2B5EF4-FFF2-40B4-BE49-F238E27FC236}">
                <a16:creationId xmlns:a16="http://schemas.microsoft.com/office/drawing/2014/main" xmlns="" id="{89956106-1BBE-4466-8F2F-7958EF6DF03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9720" r="18048" b="1"/>
          <a:stretch/>
        </p:blipFill>
        <p:spPr>
          <a:xfrm>
            <a:off x="6084168" y="3423399"/>
            <a:ext cx="2839044" cy="2787019"/>
          </a:xfrm>
          <a:prstGeom prst="rect">
            <a:avLst/>
          </a:prstGeom>
        </p:spPr>
      </p:pic>
    </p:spTree>
    <p:extLst>
      <p:ext uri="{BB962C8B-B14F-4D97-AF65-F5344CB8AC3E}">
        <p14:creationId xmlns:p14="http://schemas.microsoft.com/office/powerpoint/2010/main" val="383481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40" y="111047"/>
            <a:ext cx="7612659" cy="1085705"/>
          </a:xfrm>
        </p:spPr>
        <p:txBody>
          <a:bodyPr>
            <a:normAutofit fontScale="90000"/>
          </a:bodyPr>
          <a:lstStyle/>
          <a:p>
            <a:r>
              <a:rPr lang="en-GB" b="1" dirty="0">
                <a:latin typeface="Sassoon Infant Rg" pitchFamily="50" charset="0"/>
                <a:ea typeface="Sassoon Infant Rg" pitchFamily="50" charset="0"/>
              </a:rPr>
              <a:t>What skills do readers and writers </a:t>
            </a:r>
            <a:br>
              <a:rPr lang="en-GB" b="1" dirty="0">
                <a:latin typeface="Sassoon Infant Rg" pitchFamily="50" charset="0"/>
                <a:ea typeface="Sassoon Infant Rg" pitchFamily="50" charset="0"/>
              </a:rPr>
            </a:br>
            <a:r>
              <a:rPr lang="en-GB" b="1" dirty="0">
                <a:latin typeface="Sassoon Infant Rg" pitchFamily="50" charset="0"/>
                <a:ea typeface="Sassoon Infant Rg" pitchFamily="50" charset="0"/>
              </a:rPr>
              <a:t>need?</a:t>
            </a:r>
          </a:p>
        </p:txBody>
      </p:sp>
      <p:sp>
        <p:nvSpPr>
          <p:cNvPr id="3" name="Content Placeholder 2"/>
          <p:cNvSpPr>
            <a:spLocks noGrp="1"/>
          </p:cNvSpPr>
          <p:nvPr>
            <p:ph sz="half" idx="1"/>
          </p:nvPr>
        </p:nvSpPr>
        <p:spPr>
          <a:xfrm>
            <a:off x="559740" y="1196752"/>
            <a:ext cx="7900692" cy="5546914"/>
          </a:xfrm>
          <a:solidFill>
            <a:schemeClr val="accent2">
              <a:lumMod val="20000"/>
              <a:lumOff val="80000"/>
            </a:schemeClr>
          </a:solidFill>
          <a:ln>
            <a:solidFill>
              <a:schemeClr val="accent1"/>
            </a:solidFill>
          </a:ln>
        </p:spPr>
        <p:txBody>
          <a:bodyPr>
            <a:noAutofit/>
          </a:bodyPr>
          <a:lstStyle/>
          <a:p>
            <a:pPr marL="0" indent="0">
              <a:buNone/>
            </a:pPr>
            <a:r>
              <a:rPr lang="en-GB" sz="1600" b="1" dirty="0">
                <a:latin typeface="Calibri" panose="020F0502020204030204" pitchFamily="34" charset="0"/>
                <a:cs typeface="Calibri" panose="020F0502020204030204" pitchFamily="34" charset="0"/>
              </a:rPr>
              <a:t>Know print carries meaning by:</a:t>
            </a: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Turning pages in a storybook to find out what happens next</a:t>
            </a:r>
          </a:p>
          <a:p>
            <a:r>
              <a:rPr lang="en-GB" sz="1600" dirty="0">
                <a:latin typeface="Calibri" panose="020F0502020204030204" pitchFamily="34" charset="0"/>
                <a:cs typeface="Calibri" panose="020F0502020204030204" pitchFamily="34" charset="0"/>
              </a:rPr>
              <a:t>"</a:t>
            </a:r>
            <a:r>
              <a:rPr lang="en-GB" sz="1600" dirty="0" err="1">
                <a:latin typeface="Calibri" panose="020F0502020204030204" pitchFamily="34" charset="0"/>
                <a:cs typeface="Calibri" panose="020F0502020204030204" pitchFamily="34" charset="0"/>
              </a:rPr>
              <a:t>writináág</a:t>
            </a:r>
            <a:r>
              <a:rPr lang="en-GB" sz="1600" dirty="0">
                <a:latin typeface="Calibri" panose="020F0502020204030204" pitchFamily="34" charset="0"/>
                <a:cs typeface="Calibri" panose="020F0502020204030204" pitchFamily="34" charset="0"/>
              </a:rPr>
              <a:t>" (scribbling or using invented spelling) to communicate a message</a:t>
            </a:r>
          </a:p>
          <a:p>
            <a:r>
              <a:rPr lang="en-GB" sz="1600" dirty="0">
                <a:latin typeface="Calibri" panose="020F0502020204030204" pitchFamily="34" charset="0"/>
                <a:cs typeface="Calibri" panose="020F0502020204030204" pitchFamily="34" charset="0"/>
              </a:rPr>
              <a:t>Using the language and voice of stories when narrating their stories</a:t>
            </a:r>
          </a:p>
          <a:p>
            <a:r>
              <a:rPr lang="en-GB" sz="1600" dirty="0">
                <a:latin typeface="Calibri" panose="020F0502020204030204" pitchFamily="34" charset="0"/>
                <a:cs typeface="Calibri" panose="020F0502020204030204" pitchFamily="34" charset="0"/>
              </a:rPr>
              <a:t>Dictating stories</a:t>
            </a:r>
          </a:p>
          <a:p>
            <a:pPr marL="0" indent="0">
              <a:buNone/>
            </a:pPr>
            <a:r>
              <a:rPr lang="en-GB" sz="1600" b="1" dirty="0">
                <a:latin typeface="Calibri" panose="020F0502020204030204" pitchFamily="34" charset="0"/>
                <a:cs typeface="Calibri" panose="020F0502020204030204" pitchFamily="34" charset="0"/>
              </a:rPr>
              <a:t>Know what written language looks like by:</a:t>
            </a: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Recognizing that words are combinations of letters</a:t>
            </a:r>
          </a:p>
          <a:p>
            <a:r>
              <a:rPr lang="en-GB" sz="1600" dirty="0">
                <a:latin typeface="Calibri" panose="020F0502020204030204" pitchFamily="34" charset="0"/>
                <a:cs typeface="Calibri" panose="020F0502020204030204" pitchFamily="34" charset="0"/>
              </a:rPr>
              <a:t>Identifying specific letters in unfamiliar words</a:t>
            </a:r>
          </a:p>
          <a:p>
            <a:r>
              <a:rPr lang="en-GB" sz="1600" dirty="0">
                <a:latin typeface="Calibri" panose="020F0502020204030204" pitchFamily="34" charset="0"/>
                <a:cs typeface="Calibri" panose="020F0502020204030204" pitchFamily="34" charset="0"/>
              </a:rPr>
              <a:t>Writing with "mock" letters or writing that includes features of real letters</a:t>
            </a:r>
          </a:p>
          <a:p>
            <a:pPr marL="0" indent="0">
              <a:buNone/>
            </a:pPr>
            <a:r>
              <a:rPr lang="en-GB" sz="1600" b="1" dirty="0">
                <a:latin typeface="Calibri" panose="020F0502020204030204" pitchFamily="34" charset="0"/>
                <a:cs typeface="Calibri" panose="020F0502020204030204" pitchFamily="34" charset="0"/>
              </a:rPr>
              <a:t>Can identify and name letters of the alphabet by:</a:t>
            </a: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Saying the alphabet</a:t>
            </a:r>
          </a:p>
          <a:p>
            <a:r>
              <a:rPr lang="en-GB" sz="1600" dirty="0">
                <a:latin typeface="Calibri" panose="020F0502020204030204" pitchFamily="34" charset="0"/>
                <a:cs typeface="Calibri" panose="020F0502020204030204" pitchFamily="34" charset="0"/>
              </a:rPr>
              <a:t>Pointing out letters of the alphabet in their own names and in written texts</a:t>
            </a:r>
          </a:p>
          <a:p>
            <a:r>
              <a:rPr lang="en-GB" sz="1600" b="1" dirty="0">
                <a:latin typeface="Calibri" panose="020F0502020204030204" pitchFamily="34" charset="0"/>
                <a:cs typeface="Calibri" panose="020F0502020204030204" pitchFamily="34" charset="0"/>
              </a:rPr>
              <a:t>Know that letters are associated with sounds by:</a:t>
            </a:r>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Finger pointing while reading or being read to</a:t>
            </a:r>
          </a:p>
          <a:p>
            <a:r>
              <a:rPr lang="en-GB" sz="1600" dirty="0">
                <a:latin typeface="Calibri" panose="020F0502020204030204" pitchFamily="34" charset="0"/>
                <a:cs typeface="Calibri" panose="020F0502020204030204" pitchFamily="34" charset="0"/>
              </a:rPr>
              <a:t>Spelling words phonetically, relating letters to the sounds they hear in the word</a:t>
            </a:r>
          </a:p>
        </p:txBody>
      </p:sp>
    </p:spTree>
    <p:extLst>
      <p:ext uri="{BB962C8B-B14F-4D97-AF65-F5344CB8AC3E}">
        <p14:creationId xmlns:p14="http://schemas.microsoft.com/office/powerpoint/2010/main" val="34844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100" dur="500"/>
                                        <p:tgtEl>
                                          <p:spTgt spid="3">
                                            <p:txEl>
                                              <p:pRg st="12" end="1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 calcmode="lin" valueType="num">
                                      <p:cBhvr>
                                        <p:cTn id="10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7" dur="500"/>
                                        <p:tgtEl>
                                          <p:spTgt spid="3">
                                            <p:txEl>
                                              <p:pRg st="13" end="1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 calcmode="lin" valueType="num">
                                      <p:cBhvr>
                                        <p:cTn id="11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1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11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F82C1E-F2C9-48FB-BE7B-6F1AED096A10}"/>
              </a:ext>
            </a:extLst>
          </p:cNvPr>
          <p:cNvSpPr/>
          <p:nvPr/>
        </p:nvSpPr>
        <p:spPr>
          <a:xfrm>
            <a:off x="323528" y="764704"/>
            <a:ext cx="7488832" cy="5416868"/>
          </a:xfrm>
          <a:prstGeom prst="rect">
            <a:avLst/>
          </a:prstGeom>
          <a:solidFill>
            <a:schemeClr val="accent2">
              <a:lumMod val="20000"/>
              <a:lumOff val="80000"/>
            </a:schemeClr>
          </a:solidFill>
        </p:spPr>
        <p:txBody>
          <a:bodyPr wrap="square">
            <a:spAutoFit/>
          </a:bodyPr>
          <a:lstStyle/>
          <a:p>
            <a:r>
              <a:rPr lang="en-GB" sz="2000" b="1" dirty="0">
                <a:latin typeface="Calibri" panose="020F0502020204030204" pitchFamily="34" charset="0"/>
                <a:cs typeface="Calibri" panose="020F0502020204030204" pitchFamily="34" charset="0"/>
              </a:rPr>
              <a:t>Know the sounds that letters make by:</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Naming all the objects in a room that begin with the same letter</a:t>
            </a:r>
          </a:p>
          <a:p>
            <a:r>
              <a:rPr lang="en-GB" sz="2000" dirty="0">
                <a:latin typeface="Calibri" panose="020F0502020204030204" pitchFamily="34" charset="0"/>
                <a:cs typeface="Calibri" panose="020F0502020204030204" pitchFamily="34" charset="0"/>
              </a:rPr>
              <a:t>Pointing to words in a text that begin with the same letter</a:t>
            </a:r>
          </a:p>
          <a:p>
            <a:r>
              <a:rPr lang="en-GB" sz="2000" dirty="0">
                <a:latin typeface="Calibri" panose="020F0502020204030204" pitchFamily="34" charset="0"/>
                <a:cs typeface="Calibri" panose="020F0502020204030204" pitchFamily="34" charset="0"/>
              </a:rPr>
              <a:t>Picking out words that rhyme</a:t>
            </a:r>
          </a:p>
          <a:p>
            <a:r>
              <a:rPr lang="en-GB" sz="2000" dirty="0">
                <a:latin typeface="Calibri" panose="020F0502020204030204" pitchFamily="34" charset="0"/>
                <a:cs typeface="Calibri" panose="020F0502020204030204" pitchFamily="34" charset="0"/>
              </a:rPr>
              <a:t>Trying to sound out new or unfamiliar words while reading out loud</a:t>
            </a:r>
          </a:p>
          <a:p>
            <a:r>
              <a:rPr lang="en-GB" sz="2000" dirty="0">
                <a:latin typeface="Calibri" panose="020F0502020204030204" pitchFamily="34" charset="0"/>
                <a:cs typeface="Calibri" panose="020F0502020204030204" pitchFamily="34" charset="0"/>
              </a:rPr>
              <a:t>Representing words in writing by their first sound (e.g., writing </a:t>
            </a:r>
            <a:r>
              <a:rPr lang="en-GB" sz="2000" i="1" dirty="0">
                <a:latin typeface="Calibri" panose="020F0502020204030204" pitchFamily="34" charset="0"/>
                <a:cs typeface="Calibri" panose="020F0502020204030204" pitchFamily="34" charset="0"/>
              </a:rPr>
              <a:t>d</a:t>
            </a:r>
            <a:r>
              <a:rPr lang="en-GB" sz="2000" dirty="0">
                <a:latin typeface="Calibri" panose="020F0502020204030204" pitchFamily="34" charset="0"/>
                <a:cs typeface="Calibri" panose="020F0502020204030204" pitchFamily="34" charset="0"/>
              </a:rPr>
              <a:t> to represent the word </a:t>
            </a:r>
            <a:r>
              <a:rPr lang="en-GB" sz="2000" i="1" dirty="0">
                <a:latin typeface="Calibri" panose="020F0502020204030204" pitchFamily="34" charset="0"/>
                <a:cs typeface="Calibri" panose="020F0502020204030204" pitchFamily="34" charset="0"/>
              </a:rPr>
              <a:t>dog</a:t>
            </a:r>
            <a:r>
              <a:rPr lang="en-GB" sz="2000" dirty="0">
                <a:latin typeface="Calibri" panose="020F0502020204030204" pitchFamily="34" charset="0"/>
                <a:cs typeface="Calibri" panose="020F0502020204030204" pitchFamily="34" charset="0"/>
              </a:rPr>
              <a:t>)</a:t>
            </a:r>
          </a:p>
          <a:p>
            <a:r>
              <a:rPr lang="en-GB" sz="2000" b="1" dirty="0">
                <a:latin typeface="Calibri" panose="020F0502020204030204" pitchFamily="34" charset="0"/>
                <a:cs typeface="Calibri" panose="020F0502020204030204" pitchFamily="34" charset="0"/>
              </a:rPr>
              <a:t>Know using words can serve various purposes by:</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Pointing to signs for specific places, such as a play area, a restaurant, or a store</a:t>
            </a:r>
          </a:p>
          <a:p>
            <a:r>
              <a:rPr lang="en-GB" sz="2000" dirty="0">
                <a:latin typeface="Calibri" panose="020F0502020204030204" pitchFamily="34" charset="0"/>
                <a:cs typeface="Calibri" panose="020F0502020204030204" pitchFamily="34" charset="0"/>
              </a:rPr>
              <a:t>Writing for different purposes, such as writing a (pretend) grocery list, writing a thank-you letter, or writing a menu for play</a:t>
            </a:r>
          </a:p>
          <a:p>
            <a:r>
              <a:rPr lang="en-GB" sz="2000" b="1" dirty="0">
                <a:latin typeface="Calibri" panose="020F0502020204030204" pitchFamily="34" charset="0"/>
                <a:cs typeface="Calibri" panose="020F0502020204030204" pitchFamily="34" charset="0"/>
              </a:rPr>
              <a:t>Know how books work by:</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Holding the book right side up</a:t>
            </a:r>
          </a:p>
          <a:p>
            <a:r>
              <a:rPr lang="en-GB" sz="2000" dirty="0">
                <a:latin typeface="Calibri" panose="020F0502020204030204" pitchFamily="34" charset="0"/>
                <a:cs typeface="Calibri" panose="020F0502020204030204" pitchFamily="34" charset="0"/>
              </a:rPr>
              <a:t>Turning pages one at a time</a:t>
            </a:r>
          </a:p>
          <a:p>
            <a:r>
              <a:rPr lang="en-GB" sz="2000" dirty="0">
                <a:latin typeface="Calibri" panose="020F0502020204030204" pitchFamily="34" charset="0"/>
                <a:cs typeface="Calibri" panose="020F0502020204030204" pitchFamily="34" charset="0"/>
              </a:rPr>
              <a:t>Reading from left to right and top to bottom</a:t>
            </a:r>
          </a:p>
          <a:p>
            <a:r>
              <a:rPr lang="en-GB" sz="2000" dirty="0">
                <a:latin typeface="Calibri" panose="020F0502020204030204" pitchFamily="34" charset="0"/>
                <a:cs typeface="Calibri" panose="020F0502020204030204" pitchFamily="34" charset="0"/>
              </a:rPr>
              <a:t>Beginning reading at the front and moving sequentially to the back</a:t>
            </a:r>
          </a:p>
          <a:p>
            <a:endParaRPr lang="en-GB" sz="800" dirty="0">
              <a:latin typeface="Sassoon Infant Rg"/>
              <a:ea typeface="Sassoon Infant Rg" pitchFamily="50" charset="0"/>
            </a:endParaRPr>
          </a:p>
        </p:txBody>
      </p:sp>
    </p:spTree>
    <p:extLst>
      <p:ext uri="{BB962C8B-B14F-4D97-AF65-F5344CB8AC3E}">
        <p14:creationId xmlns:p14="http://schemas.microsoft.com/office/powerpoint/2010/main" val="381056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GB" b="1" dirty="0">
                <a:latin typeface="Sassoon Infant Rg" pitchFamily="50" charset="0"/>
                <a:ea typeface="Sassoon Infant Rg" pitchFamily="50" charset="0"/>
              </a:rPr>
              <a:t>How do children learn to read?</a:t>
            </a:r>
            <a:br>
              <a:rPr lang="en-GB" b="1" dirty="0">
                <a:latin typeface="Sassoon Infant Rg" pitchFamily="50" charset="0"/>
                <a:ea typeface="Sassoon Infant Rg" pitchFamily="50" charset="0"/>
              </a:rPr>
            </a:br>
            <a:r>
              <a:rPr lang="en-GB" b="1" dirty="0">
                <a:latin typeface="Sassoon Infant Rg" pitchFamily="50" charset="0"/>
                <a:ea typeface="Sassoon Infant Rg" pitchFamily="50" charset="0"/>
              </a:rPr>
              <a:t>Becoming readers and writers</a:t>
            </a:r>
          </a:p>
        </p:txBody>
      </p:sp>
      <p:sp>
        <p:nvSpPr>
          <p:cNvPr id="3" name="Content Placeholder 2"/>
          <p:cNvSpPr>
            <a:spLocks noGrp="1"/>
          </p:cNvSpPr>
          <p:nvPr>
            <p:ph idx="1"/>
          </p:nvPr>
        </p:nvSpPr>
        <p:spPr>
          <a:xfrm>
            <a:off x="3490721" y="816638"/>
            <a:ext cx="3464779" cy="5224724"/>
          </a:xfrm>
        </p:spPr>
        <p:txBody>
          <a:bodyPr anchor="ctr">
            <a:normAutofit/>
          </a:bodyPr>
          <a:lstStyle/>
          <a:p>
            <a:pPr marL="0" indent="0">
              <a:buNone/>
            </a:pPr>
            <a:r>
              <a:rPr lang="en-GB" b="1" dirty="0">
                <a:solidFill>
                  <a:schemeClr val="accent1">
                    <a:lumMod val="75000"/>
                  </a:schemeClr>
                </a:solidFill>
                <a:latin typeface="SassoonPrimaryInfant" pitchFamily="2" charset="0"/>
              </a:rPr>
              <a:t>To become effective readers and writers children need to:</a:t>
            </a:r>
          </a:p>
          <a:p>
            <a:pPr marL="0" indent="0">
              <a:buNone/>
            </a:pPr>
            <a:endParaRPr lang="en-GB" dirty="0">
              <a:latin typeface="SassoonPrimaryInfant" pitchFamily="2" charset="0"/>
            </a:endParaRPr>
          </a:p>
          <a:p>
            <a:r>
              <a:rPr lang="en-GB" dirty="0">
                <a:latin typeface="SassoonPrimaryInfant" pitchFamily="2" charset="0"/>
              </a:rPr>
              <a:t>Recognise the written symbols letters and words used in reading and writing</a:t>
            </a:r>
          </a:p>
          <a:p>
            <a:r>
              <a:rPr lang="en-GB" dirty="0">
                <a:latin typeface="SassoonPrimaryInfant" pitchFamily="2" charset="0"/>
              </a:rPr>
              <a:t>Write letters and form words by following conventional rules</a:t>
            </a:r>
          </a:p>
          <a:p>
            <a:r>
              <a:rPr lang="en-GB" dirty="0">
                <a:latin typeface="SassoonPrimaryInfant" pitchFamily="2" charset="0"/>
              </a:rPr>
              <a:t>Use routine skills and thinking and reasoning abilities to create meaning while reading and writing</a:t>
            </a:r>
          </a:p>
        </p:txBody>
      </p:sp>
    </p:spTree>
    <p:extLst>
      <p:ext uri="{BB962C8B-B14F-4D97-AF65-F5344CB8AC3E}">
        <p14:creationId xmlns:p14="http://schemas.microsoft.com/office/powerpoint/2010/main" val="128226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108" name="Straight Connector 107">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0"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Isosceles Triangle 111">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Isosceles Triangle 115">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A small child sitting on a table&#10;&#10;Description automatically generated">
            <a:extLst>
              <a:ext uri="{FF2B5EF4-FFF2-40B4-BE49-F238E27FC236}">
                <a16:creationId xmlns:a16="http://schemas.microsoft.com/office/drawing/2014/main" xmlns="" id="{F702FA89-914B-46A1-BD30-0520766A3F07}"/>
              </a:ext>
            </a:extLst>
          </p:cNvPr>
          <p:cNvPicPr>
            <a:picLocks noChangeAspect="1"/>
          </p:cNvPicPr>
          <p:nvPr/>
        </p:nvPicPr>
        <p:blipFill rotWithShape="1">
          <a:blip r:embed="rId3"/>
          <a:srcRect l="25951" t="839" r="15398" b="13140"/>
          <a:stretch/>
        </p:blipFill>
        <p:spPr>
          <a:xfrm>
            <a:off x="0" y="-8467"/>
            <a:ext cx="4046200" cy="6866467"/>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title"/>
          </p:nvPr>
        </p:nvSpPr>
        <p:spPr>
          <a:xfrm>
            <a:off x="4035422" y="1678664"/>
            <a:ext cx="2965454" cy="3838567"/>
          </a:xfrm>
        </p:spPr>
        <p:txBody>
          <a:bodyPr vert="horz" lIns="91440" tIns="45720" rIns="91440" bIns="45720" rtlCol="0" anchor="b">
            <a:normAutofit/>
          </a:bodyPr>
          <a:lstStyle/>
          <a:p>
            <a:pPr algn="r">
              <a:lnSpc>
                <a:spcPct val="90000"/>
              </a:lnSpc>
            </a:pPr>
            <a:r>
              <a:rPr lang="en-US" b="1" dirty="0"/>
              <a:t>Learning to read is important </a:t>
            </a:r>
            <a:br>
              <a:rPr lang="en-US" b="1" dirty="0"/>
            </a:br>
            <a:r>
              <a:rPr lang="en-US" b="1" dirty="0">
                <a:solidFill>
                  <a:schemeClr val="accent2">
                    <a:lumMod val="75000"/>
                  </a:schemeClr>
                </a:solidFill>
              </a:rPr>
              <a:t>BUT</a:t>
            </a:r>
            <a:r>
              <a:rPr lang="en-US" b="1" dirty="0"/>
              <a:t> </a:t>
            </a:r>
            <a:br>
              <a:rPr lang="en-US" b="1" dirty="0"/>
            </a:br>
            <a:r>
              <a:rPr lang="en-US" b="1" dirty="0"/>
              <a:t>Learning to read is HARD!</a:t>
            </a:r>
          </a:p>
        </p:txBody>
      </p:sp>
    </p:spTree>
    <p:extLst>
      <p:ext uri="{BB962C8B-B14F-4D97-AF65-F5344CB8AC3E}">
        <p14:creationId xmlns:p14="http://schemas.microsoft.com/office/powerpoint/2010/main" val="3440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3685</Words>
  <Application>Microsoft Office PowerPoint</Application>
  <PresentationFormat>On-screen Show (4:3)</PresentationFormat>
  <Paragraphs>461</Paragraphs>
  <Slides>41</Slides>
  <Notes>39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BrowalliaUPC</vt:lpstr>
      <vt:lpstr>Calibri</vt:lpstr>
      <vt:lpstr>Comic Sans MS</vt:lpstr>
      <vt:lpstr>Sassoon Infant Rg</vt:lpstr>
      <vt:lpstr>SassoonPrimaryInfant</vt:lpstr>
      <vt:lpstr>Trebuchet MS</vt:lpstr>
      <vt:lpstr>Wingdings 3</vt:lpstr>
      <vt:lpstr>Facet</vt:lpstr>
      <vt:lpstr>Learning to Read   Reading and Phonics for Parents and Carers</vt:lpstr>
      <vt:lpstr>Aims</vt:lpstr>
      <vt:lpstr>PowerPoint Presentation</vt:lpstr>
      <vt:lpstr>How do children learn to read? </vt:lpstr>
      <vt:lpstr>How do children learn to read? Reading and Writing</vt:lpstr>
      <vt:lpstr>What skills do readers and writers  need?</vt:lpstr>
      <vt:lpstr>PowerPoint Presentation</vt:lpstr>
      <vt:lpstr>How do children learn to read? Becoming readers and writers</vt:lpstr>
      <vt:lpstr>Learning to read is important  BUT  Learning to read is HARD!</vt:lpstr>
      <vt:lpstr>PowerPoint Presentation</vt:lpstr>
      <vt:lpstr>Importance of Phonics!</vt:lpstr>
      <vt:lpstr>What is Phonics?</vt:lpstr>
      <vt:lpstr>So what is the purpose of Phonics?</vt:lpstr>
      <vt:lpstr>Why Phonics?</vt:lpstr>
      <vt:lpstr>Terminology Phonemes and graphemes</vt:lpstr>
      <vt:lpstr>Terminology Blending and Segmentation</vt:lpstr>
      <vt:lpstr>Some definitions</vt:lpstr>
      <vt:lpstr>What does effective Phonics teaching and learning look like? </vt:lpstr>
      <vt:lpstr>Phases and Progression</vt:lpstr>
      <vt:lpstr>Phase 1 - Nursery</vt:lpstr>
      <vt:lpstr>Some Phase 1 activities</vt:lpstr>
      <vt:lpstr>Phase 2 - Reception</vt:lpstr>
      <vt:lpstr>Phase 3 - Reception</vt:lpstr>
      <vt:lpstr>Phase 4 - Reception</vt:lpstr>
      <vt:lpstr>Phase 5 – Year 1</vt:lpstr>
      <vt:lpstr>Phase 6 – Year 2</vt:lpstr>
      <vt:lpstr>Articulation of Sounds</vt:lpstr>
      <vt:lpstr>Phoneme / Grapheme Correspondence</vt:lpstr>
      <vt:lpstr>Blending</vt:lpstr>
      <vt:lpstr>Blending</vt:lpstr>
      <vt:lpstr>Segmenting</vt:lpstr>
      <vt:lpstr>Segmenting</vt:lpstr>
      <vt:lpstr>What does a Phonics lesson look like?</vt:lpstr>
      <vt:lpstr>What can you do at home?</vt:lpstr>
      <vt:lpstr>  What can you do at home?</vt:lpstr>
      <vt:lpstr> What can you do at home?</vt:lpstr>
      <vt:lpstr>Further Ideas to support literacy at home</vt:lpstr>
      <vt:lpstr>PowerPoint Presentation</vt:lpstr>
      <vt:lpstr>10 Minutes a day!</vt:lpstr>
      <vt:lpstr>Phonics Play www.phonicsplay.co.uk  Phonics Bloom www.phonicsbloom.com  Reading Eggs www.readingeggs.co.uk  Alphablocks - CBeebies www.bbc.co.uk/cbeebies/shows/alphablocks  </vt:lpstr>
      <vt:lpstr>Useful resources and Information on the web: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Read   Reading and Phonics for Parents and Carers</dc:title>
  <dc:creator>michaelle kelly</dc:creator>
  <cp:lastModifiedBy>C Miller</cp:lastModifiedBy>
  <cp:revision>5</cp:revision>
  <dcterms:created xsi:type="dcterms:W3CDTF">2020-04-14T15:26:51Z</dcterms:created>
  <dcterms:modified xsi:type="dcterms:W3CDTF">2021-10-02T17:59:20Z</dcterms:modified>
</cp:coreProperties>
</file>